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x="18288000" cy="10287000"/>
  <p:notesSz cx="6858000" cy="9144000"/>
  <p:embeddedFontLst>
    <p:embeddedFont>
      <p:font typeface="Bubblebody Neue Bold" charset="1" panose="00000500000000000000"/>
      <p:regular r:id="rId85"/>
    </p:embeddedFont>
    <p:embeddedFont>
      <p:font typeface="Canva Sans Bold" charset="1" panose="020B0803030501040103"/>
      <p:regular r:id="rId86"/>
    </p:embeddedFont>
    <p:embeddedFont>
      <p:font typeface="Canva Sans" charset="1" panose="020B0503030501040103"/>
      <p:regular r:id="rId87"/>
    </p:embeddedFont>
    <p:embeddedFont>
      <p:font typeface="Arimo" charset="1" panose="020B0604020202020204"/>
      <p:regular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6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6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6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1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8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8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8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7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7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7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7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7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7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69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3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4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5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6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7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8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9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9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79.pn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80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80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80.pn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80.pn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80.pn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3.pn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4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4.pn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sciencedirect.com/science/article/pii/S0968000417301603" TargetMode="External" Type="http://schemas.openxmlformats.org/officeDocument/2006/relationships/hyperlink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9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00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01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3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04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106.svg" Type="http://schemas.openxmlformats.org/officeDocument/2006/relationships/image"/><Relationship Id="rId4" Target="../media/image107.png" Type="http://schemas.openxmlformats.org/officeDocument/2006/relationships/image"/><Relationship Id="rId5" Target="../media/image108.svg" Type="http://schemas.openxmlformats.org/officeDocument/2006/relationships/image"/><Relationship Id="rId6" Target="../media/image109.png" Type="http://schemas.openxmlformats.org/officeDocument/2006/relationships/image"/><Relationship Id="rId7" Target="../media/image1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032069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9339" y="522950"/>
            <a:ext cx="3138661" cy="3288121"/>
          </a:xfrm>
          <a:custGeom>
            <a:avLst/>
            <a:gdLst/>
            <a:ahLst/>
            <a:cxnLst/>
            <a:rect r="r" b="b" t="t" l="l"/>
            <a:pathLst>
              <a:path h="3288121" w="3138661">
                <a:moveTo>
                  <a:pt x="0" y="0"/>
                </a:moveTo>
                <a:lnTo>
                  <a:pt x="3138661" y="0"/>
                </a:lnTo>
                <a:lnTo>
                  <a:pt x="3138661" y="3288121"/>
                </a:lnTo>
                <a:lnTo>
                  <a:pt x="0" y="328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74404" y="9843259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2" y="0"/>
                </a:lnTo>
                <a:lnTo>
                  <a:pt x="3539192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74404" y="1435236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2" y="0"/>
                </a:lnTo>
                <a:lnTo>
                  <a:pt x="3539192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0606" y="327725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7"/>
                </a:lnTo>
                <a:lnTo>
                  <a:pt x="0" y="30667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05395" y="2490473"/>
            <a:ext cx="13415241" cy="190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6"/>
              </a:lnSpc>
            </a:pPr>
            <a:r>
              <a:rPr lang="en-US" b="true" sz="10768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DE NOVO DESIGN OF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8328" y="4019820"/>
            <a:ext cx="14609375" cy="190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6"/>
              </a:lnSpc>
            </a:pPr>
            <a:r>
              <a:rPr lang="en-US" b="true" sz="10768">
                <a:solidFill>
                  <a:srgbClr val="2D8BBA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PROTEIN LOGIC GATES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23081" y="6556075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8" y="0"/>
                </a:lnTo>
                <a:lnTo>
                  <a:pt x="5472438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96713" y="6240891"/>
            <a:ext cx="7894574" cy="56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 b="true">
                <a:solidFill>
                  <a:srgbClr val="A2DF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Mohammed ElGamacy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44131" y="7221376"/>
            <a:ext cx="4537770" cy="272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Alaa Mohamed 202101529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Hanin Gamal 202101061 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Hayam Waleed 202100281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Nader Hany 201901347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433142" y="490411"/>
            <a:ext cx="12187494" cy="56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 b="true">
                <a:solidFill>
                  <a:srgbClr val="A2DF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Systems Biology - BMS 473 - Team 1 project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1277" y="3470259"/>
            <a:ext cx="6779490" cy="5253671"/>
          </a:xfrm>
          <a:custGeom>
            <a:avLst/>
            <a:gdLst/>
            <a:ahLst/>
            <a:cxnLst/>
            <a:rect r="r" b="b" t="t" l="l"/>
            <a:pathLst>
              <a:path h="5253671" w="6779490">
                <a:moveTo>
                  <a:pt x="0" y="0"/>
                </a:moveTo>
                <a:lnTo>
                  <a:pt x="6779489" y="0"/>
                </a:lnTo>
                <a:lnTo>
                  <a:pt x="6779489" y="5253671"/>
                </a:lnTo>
                <a:lnTo>
                  <a:pt x="0" y="5253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759669" y="3470259"/>
            <a:ext cx="8250285" cy="5308450"/>
          </a:xfrm>
          <a:custGeom>
            <a:avLst/>
            <a:gdLst/>
            <a:ahLst/>
            <a:cxnLst/>
            <a:rect r="r" b="b" t="t" l="l"/>
            <a:pathLst>
              <a:path h="5308450" w="8250285">
                <a:moveTo>
                  <a:pt x="0" y="0"/>
                </a:moveTo>
                <a:lnTo>
                  <a:pt x="8250285" y="0"/>
                </a:lnTo>
                <a:lnTo>
                  <a:pt x="8250285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2-input AND gate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1277" y="3470259"/>
            <a:ext cx="6779490" cy="5253671"/>
          </a:xfrm>
          <a:custGeom>
            <a:avLst/>
            <a:gdLst/>
            <a:ahLst/>
            <a:cxnLst/>
            <a:rect r="r" b="b" t="t" l="l"/>
            <a:pathLst>
              <a:path h="5253671" w="6779490">
                <a:moveTo>
                  <a:pt x="0" y="0"/>
                </a:moveTo>
                <a:lnTo>
                  <a:pt x="6779489" y="0"/>
                </a:lnTo>
                <a:lnTo>
                  <a:pt x="6779489" y="5253671"/>
                </a:lnTo>
                <a:lnTo>
                  <a:pt x="0" y="5253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749711"/>
            <a:ext cx="8115300" cy="6057433"/>
          </a:xfrm>
          <a:custGeom>
            <a:avLst/>
            <a:gdLst/>
            <a:ahLst/>
            <a:cxnLst/>
            <a:rect r="r" b="b" t="t" l="l"/>
            <a:pathLst>
              <a:path h="6057433" w="8115300">
                <a:moveTo>
                  <a:pt x="0" y="0"/>
                </a:moveTo>
                <a:lnTo>
                  <a:pt x="8115300" y="0"/>
                </a:lnTo>
                <a:lnTo>
                  <a:pt x="8115300" y="6057432"/>
                </a:lnTo>
                <a:lnTo>
                  <a:pt x="0" y="6057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2-input AND gate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1277" y="3470259"/>
            <a:ext cx="6779490" cy="5253671"/>
          </a:xfrm>
          <a:custGeom>
            <a:avLst/>
            <a:gdLst/>
            <a:ahLst/>
            <a:cxnLst/>
            <a:rect r="r" b="b" t="t" l="l"/>
            <a:pathLst>
              <a:path h="5253671" w="6779490">
                <a:moveTo>
                  <a:pt x="0" y="0"/>
                </a:moveTo>
                <a:lnTo>
                  <a:pt x="6779489" y="0"/>
                </a:lnTo>
                <a:lnTo>
                  <a:pt x="6779489" y="5253671"/>
                </a:lnTo>
                <a:lnTo>
                  <a:pt x="0" y="5253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700827"/>
            <a:ext cx="7815519" cy="6271713"/>
          </a:xfrm>
          <a:custGeom>
            <a:avLst/>
            <a:gdLst/>
            <a:ahLst/>
            <a:cxnLst/>
            <a:rect r="r" b="b" t="t" l="l"/>
            <a:pathLst>
              <a:path h="6271713" w="7815519">
                <a:moveTo>
                  <a:pt x="0" y="0"/>
                </a:moveTo>
                <a:lnTo>
                  <a:pt x="7815519" y="0"/>
                </a:lnTo>
                <a:lnTo>
                  <a:pt x="7815519" y="6271713"/>
                </a:lnTo>
                <a:lnTo>
                  <a:pt x="0" y="6271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2-input AND gate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1277" y="3470259"/>
            <a:ext cx="6779490" cy="5253671"/>
          </a:xfrm>
          <a:custGeom>
            <a:avLst/>
            <a:gdLst/>
            <a:ahLst/>
            <a:cxnLst/>
            <a:rect r="r" b="b" t="t" l="l"/>
            <a:pathLst>
              <a:path h="5253671" w="6779490">
                <a:moveTo>
                  <a:pt x="0" y="0"/>
                </a:moveTo>
                <a:lnTo>
                  <a:pt x="6779489" y="0"/>
                </a:lnTo>
                <a:lnTo>
                  <a:pt x="6779489" y="5253671"/>
                </a:lnTo>
                <a:lnTo>
                  <a:pt x="0" y="5253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37023" y="2700827"/>
            <a:ext cx="8008739" cy="6426766"/>
          </a:xfrm>
          <a:custGeom>
            <a:avLst/>
            <a:gdLst/>
            <a:ahLst/>
            <a:cxnLst/>
            <a:rect r="r" b="b" t="t" l="l"/>
            <a:pathLst>
              <a:path h="6426766" w="8008739">
                <a:moveTo>
                  <a:pt x="0" y="0"/>
                </a:moveTo>
                <a:lnTo>
                  <a:pt x="8008739" y="0"/>
                </a:lnTo>
                <a:lnTo>
                  <a:pt x="8008739" y="6426766"/>
                </a:lnTo>
                <a:lnTo>
                  <a:pt x="0" y="64267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2-input AND gate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1277" y="3470259"/>
            <a:ext cx="6779490" cy="5253671"/>
          </a:xfrm>
          <a:custGeom>
            <a:avLst/>
            <a:gdLst/>
            <a:ahLst/>
            <a:cxnLst/>
            <a:rect r="r" b="b" t="t" l="l"/>
            <a:pathLst>
              <a:path h="5253671" w="6779490">
                <a:moveTo>
                  <a:pt x="0" y="0"/>
                </a:moveTo>
                <a:lnTo>
                  <a:pt x="6779489" y="0"/>
                </a:lnTo>
                <a:lnTo>
                  <a:pt x="6779489" y="5253671"/>
                </a:lnTo>
                <a:lnTo>
                  <a:pt x="0" y="5253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366202"/>
            <a:ext cx="7922708" cy="6357729"/>
          </a:xfrm>
          <a:custGeom>
            <a:avLst/>
            <a:gdLst/>
            <a:ahLst/>
            <a:cxnLst/>
            <a:rect r="r" b="b" t="t" l="l"/>
            <a:pathLst>
              <a:path h="6357729" w="7922708">
                <a:moveTo>
                  <a:pt x="0" y="0"/>
                </a:moveTo>
                <a:lnTo>
                  <a:pt x="7922708" y="0"/>
                </a:lnTo>
                <a:lnTo>
                  <a:pt x="7922708" y="6357728"/>
                </a:lnTo>
                <a:lnTo>
                  <a:pt x="0" y="6357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2-input AND gate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1277" y="3470259"/>
            <a:ext cx="6779490" cy="5253671"/>
          </a:xfrm>
          <a:custGeom>
            <a:avLst/>
            <a:gdLst/>
            <a:ahLst/>
            <a:cxnLst/>
            <a:rect r="r" b="b" t="t" l="l"/>
            <a:pathLst>
              <a:path h="5253671" w="6779490">
                <a:moveTo>
                  <a:pt x="0" y="0"/>
                </a:moveTo>
                <a:lnTo>
                  <a:pt x="6779489" y="0"/>
                </a:lnTo>
                <a:lnTo>
                  <a:pt x="6779489" y="5253671"/>
                </a:lnTo>
                <a:lnTo>
                  <a:pt x="0" y="5253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63050" y="3035453"/>
            <a:ext cx="7034491" cy="5644962"/>
          </a:xfrm>
          <a:custGeom>
            <a:avLst/>
            <a:gdLst/>
            <a:ahLst/>
            <a:cxnLst/>
            <a:rect r="r" b="b" t="t" l="l"/>
            <a:pathLst>
              <a:path h="5644962" w="7034491">
                <a:moveTo>
                  <a:pt x="0" y="0"/>
                </a:moveTo>
                <a:lnTo>
                  <a:pt x="7034491" y="0"/>
                </a:lnTo>
                <a:lnTo>
                  <a:pt x="7034491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2-input AND gate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65152" y="254621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9323" y="2280477"/>
            <a:ext cx="10061278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2-input OR gate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84074" y="3464738"/>
            <a:ext cx="6722369" cy="5264713"/>
          </a:xfrm>
          <a:custGeom>
            <a:avLst/>
            <a:gdLst/>
            <a:ahLst/>
            <a:cxnLst/>
            <a:rect r="r" b="b" t="t" l="l"/>
            <a:pathLst>
              <a:path h="5264713" w="6722369">
                <a:moveTo>
                  <a:pt x="0" y="0"/>
                </a:moveTo>
                <a:lnTo>
                  <a:pt x="6722370" y="0"/>
                </a:lnTo>
                <a:lnTo>
                  <a:pt x="6722370" y="5264713"/>
                </a:lnTo>
                <a:lnTo>
                  <a:pt x="0" y="52647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579307" y="3464738"/>
            <a:ext cx="9116386" cy="5264713"/>
          </a:xfrm>
          <a:custGeom>
            <a:avLst/>
            <a:gdLst/>
            <a:ahLst/>
            <a:cxnLst/>
            <a:rect r="r" b="b" t="t" l="l"/>
            <a:pathLst>
              <a:path h="5264713" w="9116386">
                <a:moveTo>
                  <a:pt x="0" y="0"/>
                </a:moveTo>
                <a:lnTo>
                  <a:pt x="9116386" y="0"/>
                </a:lnTo>
                <a:lnTo>
                  <a:pt x="9116386" y="5264713"/>
                </a:lnTo>
                <a:lnTo>
                  <a:pt x="0" y="526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82" y="3497056"/>
            <a:ext cx="8253294" cy="4766277"/>
          </a:xfrm>
          <a:custGeom>
            <a:avLst/>
            <a:gdLst/>
            <a:ahLst/>
            <a:cxnLst/>
            <a:rect r="r" b="b" t="t" l="l"/>
            <a:pathLst>
              <a:path h="4766277" w="8253294">
                <a:moveTo>
                  <a:pt x="0" y="0"/>
                </a:moveTo>
                <a:lnTo>
                  <a:pt x="8253294" y="0"/>
                </a:lnTo>
                <a:lnTo>
                  <a:pt x="8253294" y="4766278"/>
                </a:lnTo>
                <a:lnTo>
                  <a:pt x="0" y="47662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11876" y="1821057"/>
            <a:ext cx="9238436" cy="8118276"/>
          </a:xfrm>
          <a:custGeom>
            <a:avLst/>
            <a:gdLst/>
            <a:ahLst/>
            <a:cxnLst/>
            <a:rect r="r" b="b" t="t" l="l"/>
            <a:pathLst>
              <a:path h="8118276" w="9238436">
                <a:moveTo>
                  <a:pt x="0" y="0"/>
                </a:moveTo>
                <a:lnTo>
                  <a:pt x="9238436" y="0"/>
                </a:lnTo>
                <a:lnTo>
                  <a:pt x="9238436" y="8118276"/>
                </a:lnTo>
                <a:lnTo>
                  <a:pt x="0" y="81182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254621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2-input OR gate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79798" y="1680195"/>
            <a:ext cx="11328627" cy="8429058"/>
          </a:xfrm>
          <a:custGeom>
            <a:avLst/>
            <a:gdLst/>
            <a:ahLst/>
            <a:cxnLst/>
            <a:rect r="r" b="b" t="t" l="l"/>
            <a:pathLst>
              <a:path h="8429058" w="11328627">
                <a:moveTo>
                  <a:pt x="0" y="0"/>
                </a:moveTo>
                <a:lnTo>
                  <a:pt x="11328626" y="0"/>
                </a:lnTo>
                <a:lnTo>
                  <a:pt x="11328626" y="8429059"/>
                </a:lnTo>
                <a:lnTo>
                  <a:pt x="0" y="8429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3" t="0" r="-27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254621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323" y="2280477"/>
            <a:ext cx="10061278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2-input OR gate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04703" y="1904969"/>
            <a:ext cx="9165246" cy="8248722"/>
          </a:xfrm>
          <a:custGeom>
            <a:avLst/>
            <a:gdLst/>
            <a:ahLst/>
            <a:cxnLst/>
            <a:rect r="r" b="b" t="t" l="l"/>
            <a:pathLst>
              <a:path h="8248722" w="9165246">
                <a:moveTo>
                  <a:pt x="0" y="0"/>
                </a:moveTo>
                <a:lnTo>
                  <a:pt x="9165246" y="0"/>
                </a:lnTo>
                <a:lnTo>
                  <a:pt x="9165246" y="8248721"/>
                </a:lnTo>
                <a:lnTo>
                  <a:pt x="0" y="8248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254621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323" y="2280477"/>
            <a:ext cx="10061278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2-input OR gate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46893" y="2836099"/>
            <a:ext cx="7061532" cy="6170270"/>
          </a:xfrm>
          <a:custGeom>
            <a:avLst/>
            <a:gdLst/>
            <a:ahLst/>
            <a:cxnLst/>
            <a:rect r="r" b="b" t="t" l="l"/>
            <a:pathLst>
              <a:path h="6170270" w="7061532">
                <a:moveTo>
                  <a:pt x="0" y="0"/>
                </a:moveTo>
                <a:lnTo>
                  <a:pt x="7061531" y="0"/>
                </a:lnTo>
                <a:lnTo>
                  <a:pt x="7061531" y="6170271"/>
                </a:lnTo>
                <a:lnTo>
                  <a:pt x="0" y="61702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084" y="2643677"/>
            <a:ext cx="9588770" cy="564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Protein-protein interactions are crucial for cellular decision-making and synthetic biology, though most efforts have focused on DNA, transcription, or RNA-based control [1].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Regulating protein function posttranscriptionally is a significant challenge in synthetic biology.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Current protein-based circuits are limited by a small pool of building blocks, restricting scalability.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26360" y="3035486"/>
            <a:ext cx="11301259" cy="6102680"/>
          </a:xfrm>
          <a:custGeom>
            <a:avLst/>
            <a:gdLst/>
            <a:ahLst/>
            <a:cxnLst/>
            <a:rect r="r" b="b" t="t" l="l"/>
            <a:pathLst>
              <a:path h="6102680" w="11301259">
                <a:moveTo>
                  <a:pt x="0" y="0"/>
                </a:moveTo>
                <a:lnTo>
                  <a:pt x="11301259" y="0"/>
                </a:lnTo>
                <a:lnTo>
                  <a:pt x="11301259" y="6102680"/>
                </a:lnTo>
                <a:lnTo>
                  <a:pt x="0" y="61026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254621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323" y="2280477"/>
            <a:ext cx="10061278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2-input OR gate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4074" y="3464738"/>
            <a:ext cx="6722369" cy="5264713"/>
          </a:xfrm>
          <a:custGeom>
            <a:avLst/>
            <a:gdLst/>
            <a:ahLst/>
            <a:cxnLst/>
            <a:rect r="r" b="b" t="t" l="l"/>
            <a:pathLst>
              <a:path h="5264713" w="6722369">
                <a:moveTo>
                  <a:pt x="0" y="0"/>
                </a:moveTo>
                <a:lnTo>
                  <a:pt x="6722370" y="0"/>
                </a:lnTo>
                <a:lnTo>
                  <a:pt x="6722370" y="5264713"/>
                </a:lnTo>
                <a:lnTo>
                  <a:pt x="0" y="52647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825020" y="3256766"/>
            <a:ext cx="7614498" cy="5680658"/>
          </a:xfrm>
          <a:custGeom>
            <a:avLst/>
            <a:gdLst/>
            <a:ahLst/>
            <a:cxnLst/>
            <a:rect r="r" b="b" t="t" l="l"/>
            <a:pathLst>
              <a:path h="5680658" w="7614498">
                <a:moveTo>
                  <a:pt x="0" y="0"/>
                </a:moveTo>
                <a:lnTo>
                  <a:pt x="7614498" y="0"/>
                </a:lnTo>
                <a:lnTo>
                  <a:pt x="7614498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 2-input OR gate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84140" y="3515169"/>
            <a:ext cx="5804804" cy="4546109"/>
          </a:xfrm>
          <a:custGeom>
            <a:avLst/>
            <a:gdLst/>
            <a:ahLst/>
            <a:cxnLst/>
            <a:rect r="r" b="b" t="t" l="l"/>
            <a:pathLst>
              <a:path h="4546109" w="5804804">
                <a:moveTo>
                  <a:pt x="0" y="0"/>
                </a:moveTo>
                <a:lnTo>
                  <a:pt x="5804804" y="0"/>
                </a:lnTo>
                <a:lnTo>
                  <a:pt x="5804804" y="4546109"/>
                </a:lnTo>
                <a:lnTo>
                  <a:pt x="0" y="45461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300306" y="3715716"/>
            <a:ext cx="4686559" cy="3760819"/>
          </a:xfrm>
          <a:custGeom>
            <a:avLst/>
            <a:gdLst/>
            <a:ahLst/>
            <a:cxnLst/>
            <a:rect r="r" b="b" t="t" l="l"/>
            <a:pathLst>
              <a:path h="3760819" w="4686559">
                <a:moveTo>
                  <a:pt x="0" y="0"/>
                </a:moveTo>
                <a:lnTo>
                  <a:pt x="4686559" y="0"/>
                </a:lnTo>
                <a:lnTo>
                  <a:pt x="4686559" y="3760819"/>
                </a:lnTo>
                <a:lnTo>
                  <a:pt x="0" y="37608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40680" y="3586787"/>
            <a:ext cx="5170239" cy="4148957"/>
          </a:xfrm>
          <a:custGeom>
            <a:avLst/>
            <a:gdLst/>
            <a:ahLst/>
            <a:cxnLst/>
            <a:rect r="r" b="b" t="t" l="l"/>
            <a:pathLst>
              <a:path h="4148957" w="5170239">
                <a:moveTo>
                  <a:pt x="0" y="0"/>
                </a:moveTo>
                <a:lnTo>
                  <a:pt x="5170238" y="0"/>
                </a:lnTo>
                <a:lnTo>
                  <a:pt x="5170238" y="4148957"/>
                </a:lnTo>
                <a:lnTo>
                  <a:pt x="0" y="4148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 2-input OR gate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493" y="3428643"/>
            <a:ext cx="5804804" cy="4546109"/>
          </a:xfrm>
          <a:custGeom>
            <a:avLst/>
            <a:gdLst/>
            <a:ahLst/>
            <a:cxnLst/>
            <a:rect r="r" b="b" t="t" l="l"/>
            <a:pathLst>
              <a:path h="4546109" w="5804804">
                <a:moveTo>
                  <a:pt x="0" y="0"/>
                </a:moveTo>
                <a:lnTo>
                  <a:pt x="5804804" y="0"/>
                </a:lnTo>
                <a:lnTo>
                  <a:pt x="5804804" y="4546109"/>
                </a:lnTo>
                <a:lnTo>
                  <a:pt x="0" y="45461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032056" y="3347810"/>
            <a:ext cx="6130549" cy="4919576"/>
          </a:xfrm>
          <a:custGeom>
            <a:avLst/>
            <a:gdLst/>
            <a:ahLst/>
            <a:cxnLst/>
            <a:rect r="r" b="b" t="t" l="l"/>
            <a:pathLst>
              <a:path h="4919576" w="6130549">
                <a:moveTo>
                  <a:pt x="0" y="0"/>
                </a:moveTo>
                <a:lnTo>
                  <a:pt x="6130549" y="0"/>
                </a:lnTo>
                <a:lnTo>
                  <a:pt x="6130549" y="4919576"/>
                </a:lnTo>
                <a:lnTo>
                  <a:pt x="0" y="49195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19365" y="3428643"/>
            <a:ext cx="5929088" cy="4757910"/>
          </a:xfrm>
          <a:custGeom>
            <a:avLst/>
            <a:gdLst/>
            <a:ahLst/>
            <a:cxnLst/>
            <a:rect r="r" b="b" t="t" l="l"/>
            <a:pathLst>
              <a:path h="4757910" w="5929088">
                <a:moveTo>
                  <a:pt x="0" y="0"/>
                </a:moveTo>
                <a:lnTo>
                  <a:pt x="5929087" y="0"/>
                </a:lnTo>
                <a:lnTo>
                  <a:pt x="5929087" y="4757910"/>
                </a:lnTo>
                <a:lnTo>
                  <a:pt x="0" y="4757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 2-input OR gate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667149"/>
            <a:ext cx="8958325" cy="4859891"/>
          </a:xfrm>
          <a:custGeom>
            <a:avLst/>
            <a:gdLst/>
            <a:ahLst/>
            <a:cxnLst/>
            <a:rect r="r" b="b" t="t" l="l"/>
            <a:pathLst>
              <a:path h="4859891" w="8958325">
                <a:moveTo>
                  <a:pt x="0" y="0"/>
                </a:moveTo>
                <a:lnTo>
                  <a:pt x="8958325" y="0"/>
                </a:lnTo>
                <a:lnTo>
                  <a:pt x="8958325" y="4859891"/>
                </a:lnTo>
                <a:lnTo>
                  <a:pt x="0" y="48598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45553" y="4014883"/>
            <a:ext cx="9354589" cy="3607325"/>
          </a:xfrm>
          <a:custGeom>
            <a:avLst/>
            <a:gdLst/>
            <a:ahLst/>
            <a:cxnLst/>
            <a:rect r="r" b="b" t="t" l="l"/>
            <a:pathLst>
              <a:path h="3607325" w="9354589">
                <a:moveTo>
                  <a:pt x="0" y="0"/>
                </a:moveTo>
                <a:lnTo>
                  <a:pt x="9354590" y="0"/>
                </a:lnTo>
                <a:lnTo>
                  <a:pt x="9354590" y="3607325"/>
                </a:lnTo>
                <a:lnTo>
                  <a:pt x="0" y="36073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2-input NOT gate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7986" y="4480405"/>
            <a:ext cx="6334333" cy="2442651"/>
          </a:xfrm>
          <a:custGeom>
            <a:avLst/>
            <a:gdLst/>
            <a:ahLst/>
            <a:cxnLst/>
            <a:rect r="r" b="b" t="t" l="l"/>
            <a:pathLst>
              <a:path h="2442651" w="6334333">
                <a:moveTo>
                  <a:pt x="0" y="0"/>
                </a:moveTo>
                <a:lnTo>
                  <a:pt x="6334332" y="0"/>
                </a:lnTo>
                <a:lnTo>
                  <a:pt x="6334332" y="2442651"/>
                </a:lnTo>
                <a:lnTo>
                  <a:pt x="0" y="24426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84935" y="3941802"/>
            <a:ext cx="10504620" cy="4084108"/>
          </a:xfrm>
          <a:custGeom>
            <a:avLst/>
            <a:gdLst/>
            <a:ahLst/>
            <a:cxnLst/>
            <a:rect r="r" b="b" t="t" l="l"/>
            <a:pathLst>
              <a:path h="4084108" w="10504620">
                <a:moveTo>
                  <a:pt x="0" y="0"/>
                </a:moveTo>
                <a:lnTo>
                  <a:pt x="10504620" y="0"/>
                </a:lnTo>
                <a:lnTo>
                  <a:pt x="10504620" y="4084108"/>
                </a:lnTo>
                <a:lnTo>
                  <a:pt x="0" y="40841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2-input NOT gate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93981" y="1953139"/>
            <a:ext cx="9055794" cy="7880042"/>
          </a:xfrm>
          <a:custGeom>
            <a:avLst/>
            <a:gdLst/>
            <a:ahLst/>
            <a:cxnLst/>
            <a:rect r="r" b="b" t="t" l="l"/>
            <a:pathLst>
              <a:path h="7880042" w="9055794">
                <a:moveTo>
                  <a:pt x="0" y="0"/>
                </a:moveTo>
                <a:lnTo>
                  <a:pt x="9055794" y="0"/>
                </a:lnTo>
                <a:lnTo>
                  <a:pt x="9055794" y="7880042"/>
                </a:lnTo>
                <a:lnTo>
                  <a:pt x="0" y="78800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254621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2-input NOT gate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34037" y="2700827"/>
            <a:ext cx="8908181" cy="7036844"/>
          </a:xfrm>
          <a:custGeom>
            <a:avLst/>
            <a:gdLst/>
            <a:ahLst/>
            <a:cxnLst/>
            <a:rect r="r" b="b" t="t" l="l"/>
            <a:pathLst>
              <a:path h="7036844" w="8908181">
                <a:moveTo>
                  <a:pt x="0" y="0"/>
                </a:moveTo>
                <a:lnTo>
                  <a:pt x="8908181" y="0"/>
                </a:lnTo>
                <a:lnTo>
                  <a:pt x="8908181" y="7036844"/>
                </a:lnTo>
                <a:lnTo>
                  <a:pt x="0" y="70368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1698" y="258652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2-input NOT gate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4336473"/>
            <a:ext cx="5873951" cy="3186618"/>
          </a:xfrm>
          <a:custGeom>
            <a:avLst/>
            <a:gdLst/>
            <a:ahLst/>
            <a:cxnLst/>
            <a:rect r="r" b="b" t="t" l="l"/>
            <a:pathLst>
              <a:path h="3186618" w="5873951">
                <a:moveTo>
                  <a:pt x="0" y="0"/>
                </a:moveTo>
                <a:lnTo>
                  <a:pt x="5873951" y="0"/>
                </a:lnTo>
                <a:lnTo>
                  <a:pt x="5873951" y="3186618"/>
                </a:lnTo>
                <a:lnTo>
                  <a:pt x="0" y="31866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459239"/>
            <a:ext cx="6802444" cy="5275711"/>
          </a:xfrm>
          <a:custGeom>
            <a:avLst/>
            <a:gdLst/>
            <a:ahLst/>
            <a:cxnLst/>
            <a:rect r="r" b="b" t="t" l="l"/>
            <a:pathLst>
              <a:path h="5275711" w="6802444">
                <a:moveTo>
                  <a:pt x="0" y="0"/>
                </a:moveTo>
                <a:lnTo>
                  <a:pt x="6802444" y="0"/>
                </a:lnTo>
                <a:lnTo>
                  <a:pt x="6802444" y="5275711"/>
                </a:lnTo>
                <a:lnTo>
                  <a:pt x="0" y="52757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012035" y="2424245"/>
            <a:ext cx="4910813" cy="7345700"/>
          </a:xfrm>
          <a:custGeom>
            <a:avLst/>
            <a:gdLst/>
            <a:ahLst/>
            <a:cxnLst/>
            <a:rect r="r" b="b" t="t" l="l"/>
            <a:pathLst>
              <a:path h="7345700" w="4910813">
                <a:moveTo>
                  <a:pt x="0" y="0"/>
                </a:moveTo>
                <a:lnTo>
                  <a:pt x="4910813" y="0"/>
                </a:lnTo>
                <a:lnTo>
                  <a:pt x="4910813" y="7345700"/>
                </a:lnTo>
                <a:lnTo>
                  <a:pt x="0" y="7345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4) 2-input NOR gate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85262" y="3327578"/>
            <a:ext cx="6732953" cy="5242586"/>
          </a:xfrm>
          <a:custGeom>
            <a:avLst/>
            <a:gdLst/>
            <a:ahLst/>
            <a:cxnLst/>
            <a:rect r="r" b="b" t="t" l="l"/>
            <a:pathLst>
              <a:path h="5242586" w="6732953">
                <a:moveTo>
                  <a:pt x="0" y="0"/>
                </a:moveTo>
                <a:lnTo>
                  <a:pt x="6732953" y="0"/>
                </a:lnTo>
                <a:lnTo>
                  <a:pt x="6732953" y="5242586"/>
                </a:lnTo>
                <a:lnTo>
                  <a:pt x="0" y="52425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1667" y="3203753"/>
            <a:ext cx="6857467" cy="5239808"/>
          </a:xfrm>
          <a:custGeom>
            <a:avLst/>
            <a:gdLst/>
            <a:ahLst/>
            <a:cxnLst/>
            <a:rect r="r" b="b" t="t" l="l"/>
            <a:pathLst>
              <a:path h="5239808" w="6857467">
                <a:moveTo>
                  <a:pt x="0" y="0"/>
                </a:moveTo>
                <a:lnTo>
                  <a:pt x="6857467" y="0"/>
                </a:lnTo>
                <a:lnTo>
                  <a:pt x="6857467" y="5239808"/>
                </a:lnTo>
                <a:lnTo>
                  <a:pt x="0" y="5239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4) 2-input NOR gate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6084" y="2643677"/>
            <a:ext cx="11627696" cy="615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 novo logic gates designed from heterodimeric proteins could enable scalable protein-based control systems.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Regulating protein function posttranscriptionally is a significant challenge in synthetic biology.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Developed logic gates (AND, OR, NAND, NOR, XNOR, NOT) using custom-designed proteins.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Gates control protein associations (e.g., split enzymes, transcriptional machinery) in various systems, including yeast and human T cells.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77259" y="2244658"/>
            <a:ext cx="4524906" cy="7748334"/>
          </a:xfrm>
          <a:custGeom>
            <a:avLst/>
            <a:gdLst/>
            <a:ahLst/>
            <a:cxnLst/>
            <a:rect r="r" b="b" t="t" l="l"/>
            <a:pathLst>
              <a:path h="7748334" w="4524906">
                <a:moveTo>
                  <a:pt x="0" y="0"/>
                </a:moveTo>
                <a:lnTo>
                  <a:pt x="4524906" y="0"/>
                </a:lnTo>
                <a:lnTo>
                  <a:pt x="4524906" y="7748334"/>
                </a:lnTo>
                <a:lnTo>
                  <a:pt x="0" y="7748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0726" y="3203753"/>
            <a:ext cx="6682940" cy="5237027"/>
          </a:xfrm>
          <a:custGeom>
            <a:avLst/>
            <a:gdLst/>
            <a:ahLst/>
            <a:cxnLst/>
            <a:rect r="r" b="b" t="t" l="l"/>
            <a:pathLst>
              <a:path h="5237027" w="6682940">
                <a:moveTo>
                  <a:pt x="0" y="0"/>
                </a:moveTo>
                <a:lnTo>
                  <a:pt x="6682941" y="0"/>
                </a:lnTo>
                <a:lnTo>
                  <a:pt x="6682941" y="5237027"/>
                </a:lnTo>
                <a:lnTo>
                  <a:pt x="0" y="52370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41042" y="3203753"/>
            <a:ext cx="6965992" cy="5192158"/>
          </a:xfrm>
          <a:custGeom>
            <a:avLst/>
            <a:gdLst/>
            <a:ahLst/>
            <a:cxnLst/>
            <a:rect r="r" b="b" t="t" l="l"/>
            <a:pathLst>
              <a:path h="5192158" w="6965992">
                <a:moveTo>
                  <a:pt x="0" y="0"/>
                </a:moveTo>
                <a:lnTo>
                  <a:pt x="6965992" y="0"/>
                </a:lnTo>
                <a:lnTo>
                  <a:pt x="6965992" y="5192158"/>
                </a:lnTo>
                <a:lnTo>
                  <a:pt x="0" y="51921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4) 2-input NOR gate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8083" y="3563183"/>
            <a:ext cx="6740287" cy="5303020"/>
          </a:xfrm>
          <a:custGeom>
            <a:avLst/>
            <a:gdLst/>
            <a:ahLst/>
            <a:cxnLst/>
            <a:rect r="r" b="b" t="t" l="l"/>
            <a:pathLst>
              <a:path h="5303020" w="6740287">
                <a:moveTo>
                  <a:pt x="0" y="0"/>
                </a:moveTo>
                <a:lnTo>
                  <a:pt x="6740287" y="0"/>
                </a:lnTo>
                <a:lnTo>
                  <a:pt x="6740287" y="5303020"/>
                </a:lnTo>
                <a:lnTo>
                  <a:pt x="0" y="53030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989750"/>
            <a:ext cx="9966833" cy="4449884"/>
          </a:xfrm>
          <a:custGeom>
            <a:avLst/>
            <a:gdLst/>
            <a:ahLst/>
            <a:cxnLst/>
            <a:rect r="r" b="b" t="t" l="l"/>
            <a:pathLst>
              <a:path h="4449884" w="9966833">
                <a:moveTo>
                  <a:pt x="0" y="0"/>
                </a:moveTo>
                <a:lnTo>
                  <a:pt x="9966833" y="0"/>
                </a:lnTo>
                <a:lnTo>
                  <a:pt x="9966833" y="4449885"/>
                </a:lnTo>
                <a:lnTo>
                  <a:pt x="0" y="44498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5) 2-input XNOR gate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9323" y="4092728"/>
            <a:ext cx="6912957" cy="3086423"/>
          </a:xfrm>
          <a:custGeom>
            <a:avLst/>
            <a:gdLst/>
            <a:ahLst/>
            <a:cxnLst/>
            <a:rect r="r" b="b" t="t" l="l"/>
            <a:pathLst>
              <a:path h="3086423" w="6912957">
                <a:moveTo>
                  <a:pt x="0" y="0"/>
                </a:moveTo>
                <a:lnTo>
                  <a:pt x="6912957" y="0"/>
                </a:lnTo>
                <a:lnTo>
                  <a:pt x="6912957" y="3086422"/>
                </a:lnTo>
                <a:lnTo>
                  <a:pt x="0" y="30864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88339" y="1167433"/>
            <a:ext cx="6940871" cy="9119567"/>
          </a:xfrm>
          <a:custGeom>
            <a:avLst/>
            <a:gdLst/>
            <a:ahLst/>
            <a:cxnLst/>
            <a:rect r="r" b="b" t="t" l="l"/>
            <a:pathLst>
              <a:path h="9119567" w="6940871">
                <a:moveTo>
                  <a:pt x="0" y="0"/>
                </a:moveTo>
                <a:lnTo>
                  <a:pt x="6940871" y="0"/>
                </a:lnTo>
                <a:lnTo>
                  <a:pt x="6940871" y="9119567"/>
                </a:lnTo>
                <a:lnTo>
                  <a:pt x="0" y="91195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4769" y="-119882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5) 2-input XNOR gate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817723" y="6087092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951162" y="-1533394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9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9" y="3066788"/>
                </a:lnTo>
                <a:lnTo>
                  <a:pt x="54724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4482" y="1640317"/>
            <a:ext cx="9805257" cy="8371238"/>
          </a:xfrm>
          <a:custGeom>
            <a:avLst/>
            <a:gdLst/>
            <a:ahLst/>
            <a:cxnLst/>
            <a:rect r="r" b="b" t="t" l="l"/>
            <a:pathLst>
              <a:path h="8371238" w="9805257">
                <a:moveTo>
                  <a:pt x="0" y="0"/>
                </a:moveTo>
                <a:lnTo>
                  <a:pt x="9805257" y="0"/>
                </a:lnTo>
                <a:lnTo>
                  <a:pt x="9805257" y="8371239"/>
                </a:lnTo>
                <a:lnTo>
                  <a:pt x="0" y="8371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41024" y="3203753"/>
            <a:ext cx="5018276" cy="1755568"/>
          </a:xfrm>
          <a:custGeom>
            <a:avLst/>
            <a:gdLst/>
            <a:ahLst/>
            <a:cxnLst/>
            <a:rect r="r" b="b" t="t" l="l"/>
            <a:pathLst>
              <a:path h="1755568" w="5018276">
                <a:moveTo>
                  <a:pt x="0" y="0"/>
                </a:moveTo>
                <a:lnTo>
                  <a:pt x="5018276" y="0"/>
                </a:lnTo>
                <a:lnTo>
                  <a:pt x="5018276" y="1755568"/>
                </a:lnTo>
                <a:lnTo>
                  <a:pt x="0" y="17555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41024" y="5825937"/>
            <a:ext cx="5093880" cy="2090937"/>
          </a:xfrm>
          <a:custGeom>
            <a:avLst/>
            <a:gdLst/>
            <a:ahLst/>
            <a:cxnLst/>
            <a:rect r="r" b="b" t="t" l="l"/>
            <a:pathLst>
              <a:path h="2090937" w="5093880">
                <a:moveTo>
                  <a:pt x="0" y="0"/>
                </a:moveTo>
                <a:lnTo>
                  <a:pt x="5093880" y="0"/>
                </a:lnTo>
                <a:lnTo>
                  <a:pt x="5093880" y="2090937"/>
                </a:lnTo>
                <a:lnTo>
                  <a:pt x="0" y="2090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64769" y="-119882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6478" y="885341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5) 2-input XNOR gate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8083" y="3563183"/>
            <a:ext cx="6740287" cy="5303020"/>
          </a:xfrm>
          <a:custGeom>
            <a:avLst/>
            <a:gdLst/>
            <a:ahLst/>
            <a:cxnLst/>
            <a:rect r="r" b="b" t="t" l="l"/>
            <a:pathLst>
              <a:path h="5303020" w="6740287">
                <a:moveTo>
                  <a:pt x="0" y="0"/>
                </a:moveTo>
                <a:lnTo>
                  <a:pt x="6740287" y="0"/>
                </a:lnTo>
                <a:lnTo>
                  <a:pt x="6740287" y="5303020"/>
                </a:lnTo>
                <a:lnTo>
                  <a:pt x="0" y="53030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596711" y="3221241"/>
            <a:ext cx="7034491" cy="5644962"/>
          </a:xfrm>
          <a:custGeom>
            <a:avLst/>
            <a:gdLst/>
            <a:ahLst/>
            <a:cxnLst/>
            <a:rect r="r" b="b" t="t" l="l"/>
            <a:pathLst>
              <a:path h="5644962" w="7034491">
                <a:moveTo>
                  <a:pt x="0" y="0"/>
                </a:moveTo>
                <a:lnTo>
                  <a:pt x="7034491" y="0"/>
                </a:lnTo>
                <a:lnTo>
                  <a:pt x="7034491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4769" y="-119882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5) 2-input XNOR gate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8083" y="3563183"/>
            <a:ext cx="6740287" cy="5303020"/>
          </a:xfrm>
          <a:custGeom>
            <a:avLst/>
            <a:gdLst/>
            <a:ahLst/>
            <a:cxnLst/>
            <a:rect r="r" b="b" t="t" l="l"/>
            <a:pathLst>
              <a:path h="5303020" w="6740287">
                <a:moveTo>
                  <a:pt x="0" y="0"/>
                </a:moveTo>
                <a:lnTo>
                  <a:pt x="6740287" y="0"/>
                </a:lnTo>
                <a:lnTo>
                  <a:pt x="6740287" y="5303020"/>
                </a:lnTo>
                <a:lnTo>
                  <a:pt x="0" y="53030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886489" y="3035453"/>
            <a:ext cx="7034491" cy="5644962"/>
          </a:xfrm>
          <a:custGeom>
            <a:avLst/>
            <a:gdLst/>
            <a:ahLst/>
            <a:cxnLst/>
            <a:rect r="r" b="b" t="t" l="l"/>
            <a:pathLst>
              <a:path h="5644962" w="7034491">
                <a:moveTo>
                  <a:pt x="0" y="0"/>
                </a:moveTo>
                <a:lnTo>
                  <a:pt x="7034491" y="0"/>
                </a:lnTo>
                <a:lnTo>
                  <a:pt x="7034491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4769" y="-119882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5) 2-input XNOR gate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8083" y="3563183"/>
            <a:ext cx="6740287" cy="5303020"/>
          </a:xfrm>
          <a:custGeom>
            <a:avLst/>
            <a:gdLst/>
            <a:ahLst/>
            <a:cxnLst/>
            <a:rect r="r" b="b" t="t" l="l"/>
            <a:pathLst>
              <a:path h="5303020" w="6740287">
                <a:moveTo>
                  <a:pt x="0" y="0"/>
                </a:moveTo>
                <a:lnTo>
                  <a:pt x="6740287" y="0"/>
                </a:lnTo>
                <a:lnTo>
                  <a:pt x="6740287" y="5303020"/>
                </a:lnTo>
                <a:lnTo>
                  <a:pt x="0" y="53030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915466" y="3221241"/>
            <a:ext cx="7034491" cy="5644962"/>
          </a:xfrm>
          <a:custGeom>
            <a:avLst/>
            <a:gdLst/>
            <a:ahLst/>
            <a:cxnLst/>
            <a:rect r="r" b="b" t="t" l="l"/>
            <a:pathLst>
              <a:path h="5644962" w="7034491">
                <a:moveTo>
                  <a:pt x="0" y="0"/>
                </a:moveTo>
                <a:lnTo>
                  <a:pt x="7034491" y="0"/>
                </a:lnTo>
                <a:lnTo>
                  <a:pt x="7034491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4769" y="-119882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5) 2-input XNOR gate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532" y="3429373"/>
            <a:ext cx="6505075" cy="5335443"/>
          </a:xfrm>
          <a:custGeom>
            <a:avLst/>
            <a:gdLst/>
            <a:ahLst/>
            <a:cxnLst/>
            <a:rect r="r" b="b" t="t" l="l"/>
            <a:pathLst>
              <a:path h="5335443" w="6505075">
                <a:moveTo>
                  <a:pt x="0" y="0"/>
                </a:moveTo>
                <a:lnTo>
                  <a:pt x="6505074" y="0"/>
                </a:lnTo>
                <a:lnTo>
                  <a:pt x="6505074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396039" y="4901885"/>
            <a:ext cx="10312385" cy="2390419"/>
          </a:xfrm>
          <a:custGeom>
            <a:avLst/>
            <a:gdLst/>
            <a:ahLst/>
            <a:cxnLst/>
            <a:rect r="r" b="b" t="t" l="l"/>
            <a:pathLst>
              <a:path h="2390419" w="10312385">
                <a:moveTo>
                  <a:pt x="0" y="0"/>
                </a:moveTo>
                <a:lnTo>
                  <a:pt x="10312385" y="0"/>
                </a:lnTo>
                <a:lnTo>
                  <a:pt x="10312385" y="2390419"/>
                </a:lnTo>
                <a:lnTo>
                  <a:pt x="0" y="23904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6) 2-input NAND gate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532" y="3429373"/>
            <a:ext cx="6505075" cy="5335443"/>
          </a:xfrm>
          <a:custGeom>
            <a:avLst/>
            <a:gdLst/>
            <a:ahLst/>
            <a:cxnLst/>
            <a:rect r="r" b="b" t="t" l="l"/>
            <a:pathLst>
              <a:path h="5335443" w="6505075">
                <a:moveTo>
                  <a:pt x="0" y="0"/>
                </a:moveTo>
                <a:lnTo>
                  <a:pt x="6505074" y="0"/>
                </a:lnTo>
                <a:lnTo>
                  <a:pt x="6505074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537918" y="2700827"/>
            <a:ext cx="7509145" cy="6063989"/>
          </a:xfrm>
          <a:custGeom>
            <a:avLst/>
            <a:gdLst/>
            <a:ahLst/>
            <a:cxnLst/>
            <a:rect r="r" b="b" t="t" l="l"/>
            <a:pathLst>
              <a:path h="6063989" w="7509145">
                <a:moveTo>
                  <a:pt x="0" y="0"/>
                </a:moveTo>
                <a:lnTo>
                  <a:pt x="7509145" y="0"/>
                </a:lnTo>
                <a:lnTo>
                  <a:pt x="7509145" y="6063989"/>
                </a:lnTo>
                <a:lnTo>
                  <a:pt x="0" y="60639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6) 2-input NAND gate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532" y="3429373"/>
            <a:ext cx="6505075" cy="5335443"/>
          </a:xfrm>
          <a:custGeom>
            <a:avLst/>
            <a:gdLst/>
            <a:ahLst/>
            <a:cxnLst/>
            <a:rect r="r" b="b" t="t" l="l"/>
            <a:pathLst>
              <a:path h="5335443" w="6505075">
                <a:moveTo>
                  <a:pt x="0" y="0"/>
                </a:moveTo>
                <a:lnTo>
                  <a:pt x="6505074" y="0"/>
                </a:lnTo>
                <a:lnTo>
                  <a:pt x="6505074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868714" y="3203753"/>
            <a:ext cx="8941689" cy="5217484"/>
          </a:xfrm>
          <a:custGeom>
            <a:avLst/>
            <a:gdLst/>
            <a:ahLst/>
            <a:cxnLst/>
            <a:rect r="r" b="b" t="t" l="l"/>
            <a:pathLst>
              <a:path h="5217484" w="8941689">
                <a:moveTo>
                  <a:pt x="0" y="0"/>
                </a:moveTo>
                <a:lnTo>
                  <a:pt x="8941689" y="0"/>
                </a:lnTo>
                <a:lnTo>
                  <a:pt x="8941689" y="5217484"/>
                </a:lnTo>
                <a:lnTo>
                  <a:pt x="0" y="521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6) 2-input NAND gate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6084" y="2937955"/>
            <a:ext cx="17442340" cy="409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Binding interactions are cooperative, as confirmed by native mass spectrometry.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Gates are resistant to imbalances in input stoichiometry (cooperativity).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a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pproach allows extensions to more complex logic gates like three-input OR, AND, and disjunctive normal form gates.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Also, this e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nables advanced control over biological functions through flexible design methods.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532" y="3429373"/>
            <a:ext cx="6505075" cy="5335443"/>
          </a:xfrm>
          <a:custGeom>
            <a:avLst/>
            <a:gdLst/>
            <a:ahLst/>
            <a:cxnLst/>
            <a:rect r="r" b="b" t="t" l="l"/>
            <a:pathLst>
              <a:path h="5335443" w="6505075">
                <a:moveTo>
                  <a:pt x="0" y="0"/>
                </a:moveTo>
                <a:lnTo>
                  <a:pt x="6505074" y="0"/>
                </a:lnTo>
                <a:lnTo>
                  <a:pt x="6505074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412574" y="3035453"/>
            <a:ext cx="7878696" cy="6322411"/>
          </a:xfrm>
          <a:custGeom>
            <a:avLst/>
            <a:gdLst/>
            <a:ahLst/>
            <a:cxnLst/>
            <a:rect r="r" b="b" t="t" l="l"/>
            <a:pathLst>
              <a:path h="6322411" w="7878696">
                <a:moveTo>
                  <a:pt x="0" y="0"/>
                </a:moveTo>
                <a:lnTo>
                  <a:pt x="7878696" y="0"/>
                </a:lnTo>
                <a:lnTo>
                  <a:pt x="7878696" y="6322410"/>
                </a:lnTo>
                <a:lnTo>
                  <a:pt x="0" y="63224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6) 2-input NAND gate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532" y="3429373"/>
            <a:ext cx="6505075" cy="5335443"/>
          </a:xfrm>
          <a:custGeom>
            <a:avLst/>
            <a:gdLst/>
            <a:ahLst/>
            <a:cxnLst/>
            <a:rect r="r" b="b" t="t" l="l"/>
            <a:pathLst>
              <a:path h="5335443" w="6505075">
                <a:moveTo>
                  <a:pt x="0" y="0"/>
                </a:moveTo>
                <a:lnTo>
                  <a:pt x="6505074" y="0"/>
                </a:lnTo>
                <a:lnTo>
                  <a:pt x="6505074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70507" y="3035453"/>
            <a:ext cx="7034491" cy="5644962"/>
          </a:xfrm>
          <a:custGeom>
            <a:avLst/>
            <a:gdLst/>
            <a:ahLst/>
            <a:cxnLst/>
            <a:rect r="r" b="b" t="t" l="l"/>
            <a:pathLst>
              <a:path h="5644962" w="7034491">
                <a:moveTo>
                  <a:pt x="0" y="0"/>
                </a:moveTo>
                <a:lnTo>
                  <a:pt x="7034491" y="0"/>
                </a:lnTo>
                <a:lnTo>
                  <a:pt x="7034491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6) 2-input NAND gate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532" y="3429373"/>
            <a:ext cx="6505075" cy="5335443"/>
          </a:xfrm>
          <a:custGeom>
            <a:avLst/>
            <a:gdLst/>
            <a:ahLst/>
            <a:cxnLst/>
            <a:rect r="r" b="b" t="t" l="l"/>
            <a:pathLst>
              <a:path h="5335443" w="6505075">
                <a:moveTo>
                  <a:pt x="0" y="0"/>
                </a:moveTo>
                <a:lnTo>
                  <a:pt x="6505074" y="0"/>
                </a:lnTo>
                <a:lnTo>
                  <a:pt x="6505074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888357" y="2700827"/>
            <a:ext cx="7749517" cy="6218749"/>
          </a:xfrm>
          <a:custGeom>
            <a:avLst/>
            <a:gdLst/>
            <a:ahLst/>
            <a:cxnLst/>
            <a:rect r="r" b="b" t="t" l="l"/>
            <a:pathLst>
              <a:path h="6218749" w="7749517">
                <a:moveTo>
                  <a:pt x="0" y="0"/>
                </a:moveTo>
                <a:lnTo>
                  <a:pt x="7749517" y="0"/>
                </a:lnTo>
                <a:lnTo>
                  <a:pt x="7749517" y="6218749"/>
                </a:lnTo>
                <a:lnTo>
                  <a:pt x="0" y="62187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6) 2-input NAND gate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532" y="3429373"/>
            <a:ext cx="6505075" cy="5335443"/>
          </a:xfrm>
          <a:custGeom>
            <a:avLst/>
            <a:gdLst/>
            <a:ahLst/>
            <a:cxnLst/>
            <a:rect r="r" b="b" t="t" l="l"/>
            <a:pathLst>
              <a:path h="5335443" w="6505075">
                <a:moveTo>
                  <a:pt x="0" y="0"/>
                </a:moveTo>
                <a:lnTo>
                  <a:pt x="6505074" y="0"/>
                </a:lnTo>
                <a:lnTo>
                  <a:pt x="6505074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70507" y="2700827"/>
            <a:ext cx="7749517" cy="6218749"/>
          </a:xfrm>
          <a:custGeom>
            <a:avLst/>
            <a:gdLst/>
            <a:ahLst/>
            <a:cxnLst/>
            <a:rect r="r" b="b" t="t" l="l"/>
            <a:pathLst>
              <a:path h="6218749" w="7749517">
                <a:moveTo>
                  <a:pt x="0" y="0"/>
                </a:moveTo>
                <a:lnTo>
                  <a:pt x="7749517" y="0"/>
                </a:lnTo>
                <a:lnTo>
                  <a:pt x="7749517" y="6218749"/>
                </a:lnTo>
                <a:lnTo>
                  <a:pt x="0" y="62187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6) 2-input NAND gate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6240" y="3481366"/>
            <a:ext cx="8267760" cy="4708473"/>
          </a:xfrm>
          <a:custGeom>
            <a:avLst/>
            <a:gdLst/>
            <a:ahLst/>
            <a:cxnLst/>
            <a:rect r="r" b="b" t="t" l="l"/>
            <a:pathLst>
              <a:path h="4708473" w="8267760">
                <a:moveTo>
                  <a:pt x="0" y="0"/>
                </a:moveTo>
                <a:lnTo>
                  <a:pt x="8267760" y="0"/>
                </a:lnTo>
                <a:lnTo>
                  <a:pt x="8267760" y="4708474"/>
                </a:lnTo>
                <a:lnTo>
                  <a:pt x="0" y="4708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7) 3-input AND gate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386" y="3386116"/>
            <a:ext cx="8543668" cy="619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AD+DBD ⇌ ADDBD - - -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AD+DBD+GY ⇌ AD_GY_DBD + - -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AD+DBD+YR ⇌ AD_GY_DBD - + -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AD+DBD+ RP ⇌ AD_RP_DBD - - +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AD+DBD+ YR+ GY ⇌ AD_RPGY_DBD + + -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AD+DBD+ RP+ GY ⇌ AD_RPGY_DBD + - +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AD+DBD+ RP+ YR ⇌ AD_RPYR_DBD - + +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AD+DBD+ RP+ GY + YR ⇌ AD_RPGY_DBD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 + + +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5606" y="2325871"/>
            <a:ext cx="9399933" cy="6602334"/>
          </a:xfrm>
          <a:custGeom>
            <a:avLst/>
            <a:gdLst/>
            <a:ahLst/>
            <a:cxnLst/>
            <a:rect r="r" b="b" t="t" l="l"/>
            <a:pathLst>
              <a:path h="6602334" w="9399933">
                <a:moveTo>
                  <a:pt x="0" y="0"/>
                </a:moveTo>
                <a:lnTo>
                  <a:pt x="9399933" y="0"/>
                </a:lnTo>
                <a:lnTo>
                  <a:pt x="9399933" y="6602334"/>
                </a:lnTo>
                <a:lnTo>
                  <a:pt x="0" y="6602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43010" y="2244658"/>
            <a:ext cx="8783702" cy="6914078"/>
          </a:xfrm>
          <a:custGeom>
            <a:avLst/>
            <a:gdLst/>
            <a:ahLst/>
            <a:cxnLst/>
            <a:rect r="r" b="b" t="t" l="l"/>
            <a:pathLst>
              <a:path h="6914078" w="8783702">
                <a:moveTo>
                  <a:pt x="0" y="0"/>
                </a:moveTo>
                <a:lnTo>
                  <a:pt x="8783702" y="0"/>
                </a:lnTo>
                <a:lnTo>
                  <a:pt x="8783702" y="6914079"/>
                </a:lnTo>
                <a:lnTo>
                  <a:pt x="0" y="6914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88894" y="1975637"/>
            <a:ext cx="6577753" cy="7382226"/>
          </a:xfrm>
          <a:custGeom>
            <a:avLst/>
            <a:gdLst/>
            <a:ahLst/>
            <a:cxnLst/>
            <a:rect r="r" b="b" t="t" l="l"/>
            <a:pathLst>
              <a:path h="7382226" w="6577753">
                <a:moveTo>
                  <a:pt x="0" y="0"/>
                </a:moveTo>
                <a:lnTo>
                  <a:pt x="6577753" y="0"/>
                </a:lnTo>
                <a:lnTo>
                  <a:pt x="6577753" y="7382226"/>
                </a:lnTo>
                <a:lnTo>
                  <a:pt x="0" y="7382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57682" y="2045759"/>
            <a:ext cx="10073292" cy="7112978"/>
          </a:xfrm>
          <a:custGeom>
            <a:avLst/>
            <a:gdLst/>
            <a:ahLst/>
            <a:cxnLst/>
            <a:rect r="r" b="b" t="t" l="l"/>
            <a:pathLst>
              <a:path h="7112978" w="10073292">
                <a:moveTo>
                  <a:pt x="0" y="0"/>
                </a:moveTo>
                <a:lnTo>
                  <a:pt x="10073292" y="0"/>
                </a:lnTo>
                <a:lnTo>
                  <a:pt x="10073292" y="7112978"/>
                </a:lnTo>
                <a:lnTo>
                  <a:pt x="0" y="71129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68528" y="2008474"/>
            <a:ext cx="9158470" cy="7349389"/>
          </a:xfrm>
          <a:custGeom>
            <a:avLst/>
            <a:gdLst/>
            <a:ahLst/>
            <a:cxnLst/>
            <a:rect r="r" b="b" t="t" l="l"/>
            <a:pathLst>
              <a:path h="7349389" w="9158470">
                <a:moveTo>
                  <a:pt x="0" y="0"/>
                </a:moveTo>
                <a:lnTo>
                  <a:pt x="9158470" y="0"/>
                </a:lnTo>
                <a:lnTo>
                  <a:pt x="9158470" y="7349389"/>
                </a:lnTo>
                <a:lnTo>
                  <a:pt x="0" y="73493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401" y="9380363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89192" y="3974429"/>
            <a:ext cx="7265850" cy="3861882"/>
          </a:xfrm>
          <a:custGeom>
            <a:avLst/>
            <a:gdLst/>
            <a:ahLst/>
            <a:cxnLst/>
            <a:rect r="r" b="b" t="t" l="l"/>
            <a:pathLst>
              <a:path h="3861882" w="7265850">
                <a:moveTo>
                  <a:pt x="0" y="0"/>
                </a:moveTo>
                <a:lnTo>
                  <a:pt x="7265850" y="0"/>
                </a:lnTo>
                <a:lnTo>
                  <a:pt x="7265850" y="3861882"/>
                </a:lnTo>
                <a:lnTo>
                  <a:pt x="0" y="3861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3738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8105" y="2449345"/>
            <a:ext cx="10264435" cy="666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Building blocks require orthogonality (independent pairs), modularity (similar structures), tunable binding specificities, and cooperativity (insensitivity to stoichiometric imbalances).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Sets of mutually orthogonal designed heterodimers (DHDs, referred to by characters / numbers, e.g., A and A′ form one cognate pair) with h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ydrogen bond network-mediated and shared topology were created.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Cooperative monomer fusions are designed to ensure selective gate activation by allowing for interaction surfaces.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40397" y="2010371"/>
            <a:ext cx="8907963" cy="7148365"/>
          </a:xfrm>
          <a:custGeom>
            <a:avLst/>
            <a:gdLst/>
            <a:ahLst/>
            <a:cxnLst/>
            <a:rect r="r" b="b" t="t" l="l"/>
            <a:pathLst>
              <a:path h="7148365" w="8907963">
                <a:moveTo>
                  <a:pt x="0" y="0"/>
                </a:moveTo>
                <a:lnTo>
                  <a:pt x="8907963" y="0"/>
                </a:lnTo>
                <a:lnTo>
                  <a:pt x="8907963" y="7148366"/>
                </a:lnTo>
                <a:lnTo>
                  <a:pt x="0" y="71483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40397" y="2244658"/>
            <a:ext cx="8616005" cy="6914078"/>
          </a:xfrm>
          <a:custGeom>
            <a:avLst/>
            <a:gdLst/>
            <a:ahLst/>
            <a:cxnLst/>
            <a:rect r="r" b="b" t="t" l="l"/>
            <a:pathLst>
              <a:path h="6914078" w="8616005">
                <a:moveTo>
                  <a:pt x="0" y="0"/>
                </a:moveTo>
                <a:lnTo>
                  <a:pt x="8616006" y="0"/>
                </a:lnTo>
                <a:lnTo>
                  <a:pt x="8616006" y="6914079"/>
                </a:lnTo>
                <a:lnTo>
                  <a:pt x="0" y="6914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40397" y="1816949"/>
            <a:ext cx="9148997" cy="7341787"/>
          </a:xfrm>
          <a:custGeom>
            <a:avLst/>
            <a:gdLst/>
            <a:ahLst/>
            <a:cxnLst/>
            <a:rect r="r" b="b" t="t" l="l"/>
            <a:pathLst>
              <a:path h="7341787" w="9148997">
                <a:moveTo>
                  <a:pt x="0" y="0"/>
                </a:moveTo>
                <a:lnTo>
                  <a:pt x="9148997" y="0"/>
                </a:lnTo>
                <a:lnTo>
                  <a:pt x="9148997" y="7341788"/>
                </a:lnTo>
                <a:lnTo>
                  <a:pt x="0" y="73417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40397" y="1970244"/>
            <a:ext cx="8957968" cy="7188493"/>
          </a:xfrm>
          <a:custGeom>
            <a:avLst/>
            <a:gdLst/>
            <a:ahLst/>
            <a:cxnLst/>
            <a:rect r="r" b="b" t="t" l="l"/>
            <a:pathLst>
              <a:path h="7188493" w="8957968">
                <a:moveTo>
                  <a:pt x="0" y="0"/>
                </a:moveTo>
                <a:lnTo>
                  <a:pt x="8957968" y="0"/>
                </a:lnTo>
                <a:lnTo>
                  <a:pt x="8957968" y="7188493"/>
                </a:lnTo>
                <a:lnTo>
                  <a:pt x="0" y="718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67162" y="2073252"/>
            <a:ext cx="8953675" cy="7185048"/>
          </a:xfrm>
          <a:custGeom>
            <a:avLst/>
            <a:gdLst/>
            <a:ahLst/>
            <a:cxnLst/>
            <a:rect r="r" b="b" t="t" l="l"/>
            <a:pathLst>
              <a:path h="7185048" w="8953675">
                <a:moveTo>
                  <a:pt x="0" y="0"/>
                </a:moveTo>
                <a:lnTo>
                  <a:pt x="8953676" y="0"/>
                </a:lnTo>
                <a:lnTo>
                  <a:pt x="8953676" y="7185048"/>
                </a:lnTo>
                <a:lnTo>
                  <a:pt x="0" y="7185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576" y="2244658"/>
            <a:ext cx="8520848" cy="6837718"/>
          </a:xfrm>
          <a:custGeom>
            <a:avLst/>
            <a:gdLst/>
            <a:ahLst/>
            <a:cxnLst/>
            <a:rect r="r" b="b" t="t" l="l"/>
            <a:pathLst>
              <a:path h="6837718" w="8520848">
                <a:moveTo>
                  <a:pt x="0" y="0"/>
                </a:moveTo>
                <a:lnTo>
                  <a:pt x="8520848" y="0"/>
                </a:lnTo>
                <a:lnTo>
                  <a:pt x="8520848" y="6837718"/>
                </a:lnTo>
                <a:lnTo>
                  <a:pt x="0" y="6837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16326" y="1864290"/>
            <a:ext cx="9214074" cy="7394010"/>
          </a:xfrm>
          <a:custGeom>
            <a:avLst/>
            <a:gdLst/>
            <a:ahLst/>
            <a:cxnLst/>
            <a:rect r="r" b="b" t="t" l="l"/>
            <a:pathLst>
              <a:path h="7394010" w="9214074">
                <a:moveTo>
                  <a:pt x="0" y="0"/>
                </a:moveTo>
                <a:lnTo>
                  <a:pt x="9214074" y="0"/>
                </a:lnTo>
                <a:lnTo>
                  <a:pt x="9214074" y="7394010"/>
                </a:lnTo>
                <a:lnTo>
                  <a:pt x="0" y="73940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03011" y="2104045"/>
            <a:ext cx="9456289" cy="7054692"/>
          </a:xfrm>
          <a:custGeom>
            <a:avLst/>
            <a:gdLst/>
            <a:ahLst/>
            <a:cxnLst/>
            <a:rect r="r" b="b" t="t" l="l"/>
            <a:pathLst>
              <a:path h="7054692" w="9456289">
                <a:moveTo>
                  <a:pt x="0" y="0"/>
                </a:moveTo>
                <a:lnTo>
                  <a:pt x="9456289" y="0"/>
                </a:lnTo>
                <a:lnTo>
                  <a:pt x="9456289" y="7054692"/>
                </a:lnTo>
                <a:lnTo>
                  <a:pt x="0" y="7054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3575545"/>
            <a:ext cx="7574130" cy="4313453"/>
          </a:xfrm>
          <a:custGeom>
            <a:avLst/>
            <a:gdLst/>
            <a:ahLst/>
            <a:cxnLst/>
            <a:rect r="r" b="b" t="t" l="l"/>
            <a:pathLst>
              <a:path h="4313453" w="7574130">
                <a:moveTo>
                  <a:pt x="0" y="0"/>
                </a:moveTo>
                <a:lnTo>
                  <a:pt x="7574130" y="0"/>
                </a:lnTo>
                <a:lnTo>
                  <a:pt x="7574130" y="4313453"/>
                </a:lnTo>
                <a:lnTo>
                  <a:pt x="0" y="43134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041811" y="5723763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96773" y="1625894"/>
            <a:ext cx="7762527" cy="8280029"/>
          </a:xfrm>
          <a:custGeom>
            <a:avLst/>
            <a:gdLst/>
            <a:ahLst/>
            <a:cxnLst/>
            <a:rect r="r" b="b" t="t" l="l"/>
            <a:pathLst>
              <a:path h="8280029" w="7762527">
                <a:moveTo>
                  <a:pt x="0" y="0"/>
                </a:moveTo>
                <a:lnTo>
                  <a:pt x="7762527" y="0"/>
                </a:lnTo>
                <a:lnTo>
                  <a:pt x="7762527" y="8280029"/>
                </a:lnTo>
                <a:lnTo>
                  <a:pt x="0" y="82800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323" y="2280477"/>
            <a:ext cx="10061278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OR gate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62464" y="3625900"/>
            <a:ext cx="8281643" cy="5327373"/>
          </a:xfrm>
          <a:custGeom>
            <a:avLst/>
            <a:gdLst/>
            <a:ahLst/>
            <a:cxnLst/>
            <a:rect r="r" b="b" t="t" l="l"/>
            <a:pathLst>
              <a:path h="5327373" w="8281643">
                <a:moveTo>
                  <a:pt x="0" y="0"/>
                </a:moveTo>
                <a:lnTo>
                  <a:pt x="8281643" y="0"/>
                </a:lnTo>
                <a:lnTo>
                  <a:pt x="8281643" y="5327373"/>
                </a:lnTo>
                <a:lnTo>
                  <a:pt x="0" y="53273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041811" y="5723763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9323" y="3364772"/>
            <a:ext cx="6250768" cy="6667485"/>
          </a:xfrm>
          <a:custGeom>
            <a:avLst/>
            <a:gdLst/>
            <a:ahLst/>
            <a:cxnLst/>
            <a:rect r="r" b="b" t="t" l="l"/>
            <a:pathLst>
              <a:path h="6667485" w="6250768">
                <a:moveTo>
                  <a:pt x="0" y="0"/>
                </a:moveTo>
                <a:lnTo>
                  <a:pt x="6250767" y="0"/>
                </a:lnTo>
                <a:lnTo>
                  <a:pt x="6250767" y="6667486"/>
                </a:lnTo>
                <a:lnTo>
                  <a:pt x="0" y="6667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98651" y="1167433"/>
            <a:ext cx="7098749" cy="8710121"/>
          </a:xfrm>
          <a:custGeom>
            <a:avLst/>
            <a:gdLst/>
            <a:ahLst/>
            <a:cxnLst/>
            <a:rect r="r" b="b" t="t" l="l"/>
            <a:pathLst>
              <a:path h="8710121" w="7098749">
                <a:moveTo>
                  <a:pt x="0" y="0"/>
                </a:moveTo>
                <a:lnTo>
                  <a:pt x="7098749" y="0"/>
                </a:lnTo>
                <a:lnTo>
                  <a:pt x="7098749" y="8710122"/>
                </a:lnTo>
                <a:lnTo>
                  <a:pt x="0" y="87101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OR gate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995" y="9398832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09859" y="2953913"/>
            <a:ext cx="10161546" cy="5237911"/>
          </a:xfrm>
          <a:custGeom>
            <a:avLst/>
            <a:gdLst/>
            <a:ahLst/>
            <a:cxnLst/>
            <a:rect r="r" b="b" t="t" l="l"/>
            <a:pathLst>
              <a:path h="5237911" w="10161546">
                <a:moveTo>
                  <a:pt x="0" y="0"/>
                </a:moveTo>
                <a:lnTo>
                  <a:pt x="10161547" y="0"/>
                </a:lnTo>
                <a:lnTo>
                  <a:pt x="10161547" y="5237911"/>
                </a:lnTo>
                <a:lnTo>
                  <a:pt x="0" y="5237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042" y="2458580"/>
            <a:ext cx="7328698" cy="666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Experiments optimized linker lengths for stability and folding, with lengths of 6-12 residues performing best.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following logic gates, composed of different combinations of compounds, are each represented in differential equations form in a python code.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solution of each gate’s components is plotted using a visualization function.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041811" y="5723763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9323" y="3364772"/>
            <a:ext cx="6250768" cy="6667485"/>
          </a:xfrm>
          <a:custGeom>
            <a:avLst/>
            <a:gdLst/>
            <a:ahLst/>
            <a:cxnLst/>
            <a:rect r="r" b="b" t="t" l="l"/>
            <a:pathLst>
              <a:path h="6667485" w="6250768">
                <a:moveTo>
                  <a:pt x="0" y="0"/>
                </a:moveTo>
                <a:lnTo>
                  <a:pt x="6250767" y="0"/>
                </a:lnTo>
                <a:lnTo>
                  <a:pt x="6250767" y="6667486"/>
                </a:lnTo>
                <a:lnTo>
                  <a:pt x="0" y="6667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89006" y="1465411"/>
            <a:ext cx="6879710" cy="6853911"/>
          </a:xfrm>
          <a:custGeom>
            <a:avLst/>
            <a:gdLst/>
            <a:ahLst/>
            <a:cxnLst/>
            <a:rect r="r" b="b" t="t" l="l"/>
            <a:pathLst>
              <a:path h="6853911" w="6879710">
                <a:moveTo>
                  <a:pt x="0" y="0"/>
                </a:moveTo>
                <a:lnTo>
                  <a:pt x="6879711" y="0"/>
                </a:lnTo>
                <a:lnTo>
                  <a:pt x="6879711" y="6853912"/>
                </a:lnTo>
                <a:lnTo>
                  <a:pt x="0" y="6853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OR gate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041811" y="5723763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9323" y="3364772"/>
            <a:ext cx="6250768" cy="6667485"/>
          </a:xfrm>
          <a:custGeom>
            <a:avLst/>
            <a:gdLst/>
            <a:ahLst/>
            <a:cxnLst/>
            <a:rect r="r" b="b" t="t" l="l"/>
            <a:pathLst>
              <a:path h="6667485" w="6250768">
                <a:moveTo>
                  <a:pt x="0" y="0"/>
                </a:moveTo>
                <a:lnTo>
                  <a:pt x="6250767" y="0"/>
                </a:lnTo>
                <a:lnTo>
                  <a:pt x="6250767" y="6667486"/>
                </a:lnTo>
                <a:lnTo>
                  <a:pt x="0" y="6667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81224" y="1901784"/>
            <a:ext cx="6502826" cy="6315870"/>
          </a:xfrm>
          <a:custGeom>
            <a:avLst/>
            <a:gdLst/>
            <a:ahLst/>
            <a:cxnLst/>
            <a:rect r="r" b="b" t="t" l="l"/>
            <a:pathLst>
              <a:path h="6315870" w="6502826">
                <a:moveTo>
                  <a:pt x="0" y="0"/>
                </a:moveTo>
                <a:lnTo>
                  <a:pt x="6502827" y="0"/>
                </a:lnTo>
                <a:lnTo>
                  <a:pt x="6502827" y="6315869"/>
                </a:lnTo>
                <a:lnTo>
                  <a:pt x="0" y="63158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OR gate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041811" y="5723763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766" y="2824073"/>
            <a:ext cx="6494772" cy="7318053"/>
          </a:xfrm>
          <a:custGeom>
            <a:avLst/>
            <a:gdLst/>
            <a:ahLst/>
            <a:cxnLst/>
            <a:rect r="r" b="b" t="t" l="l"/>
            <a:pathLst>
              <a:path h="7318053" w="6494772">
                <a:moveTo>
                  <a:pt x="0" y="0"/>
                </a:moveTo>
                <a:lnTo>
                  <a:pt x="6494772" y="0"/>
                </a:lnTo>
                <a:lnTo>
                  <a:pt x="6494772" y="7318054"/>
                </a:lnTo>
                <a:lnTo>
                  <a:pt x="0" y="73180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89861" y="2824073"/>
            <a:ext cx="9641050" cy="6628222"/>
          </a:xfrm>
          <a:custGeom>
            <a:avLst/>
            <a:gdLst/>
            <a:ahLst/>
            <a:cxnLst/>
            <a:rect r="r" b="b" t="t" l="l"/>
            <a:pathLst>
              <a:path h="6628222" w="9641050">
                <a:moveTo>
                  <a:pt x="0" y="0"/>
                </a:moveTo>
                <a:lnTo>
                  <a:pt x="9641050" y="0"/>
                </a:lnTo>
                <a:lnTo>
                  <a:pt x="9641050" y="6628222"/>
                </a:lnTo>
                <a:lnTo>
                  <a:pt x="0" y="66282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81205" y="1683895"/>
            <a:ext cx="10061278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OR gate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2357" y="3203753"/>
            <a:ext cx="8281643" cy="5327373"/>
          </a:xfrm>
          <a:custGeom>
            <a:avLst/>
            <a:gdLst/>
            <a:ahLst/>
            <a:cxnLst/>
            <a:rect r="r" b="b" t="t" l="l"/>
            <a:pathLst>
              <a:path h="5327373" w="8281643">
                <a:moveTo>
                  <a:pt x="0" y="0"/>
                </a:moveTo>
                <a:lnTo>
                  <a:pt x="8281643" y="0"/>
                </a:lnTo>
                <a:lnTo>
                  <a:pt x="8281643" y="5327373"/>
                </a:lnTo>
                <a:lnTo>
                  <a:pt x="0" y="53273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644802" y="3203753"/>
            <a:ext cx="7614498" cy="5680658"/>
          </a:xfrm>
          <a:custGeom>
            <a:avLst/>
            <a:gdLst/>
            <a:ahLst/>
            <a:cxnLst/>
            <a:rect r="r" b="b" t="t" l="l"/>
            <a:pathLst>
              <a:path h="5680658" w="7614498">
                <a:moveTo>
                  <a:pt x="0" y="0"/>
                </a:moveTo>
                <a:lnTo>
                  <a:pt x="7614498" y="0"/>
                </a:lnTo>
                <a:lnTo>
                  <a:pt x="7614498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8) 3-input OR gate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2357" y="3203753"/>
            <a:ext cx="5991442" cy="3854144"/>
          </a:xfrm>
          <a:custGeom>
            <a:avLst/>
            <a:gdLst/>
            <a:ahLst/>
            <a:cxnLst/>
            <a:rect r="r" b="b" t="t" l="l"/>
            <a:pathLst>
              <a:path h="3854144" w="5991442">
                <a:moveTo>
                  <a:pt x="0" y="0"/>
                </a:moveTo>
                <a:lnTo>
                  <a:pt x="5991443" y="0"/>
                </a:lnTo>
                <a:lnTo>
                  <a:pt x="5991443" y="3854144"/>
                </a:lnTo>
                <a:lnTo>
                  <a:pt x="0" y="3854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92929" y="3044407"/>
            <a:ext cx="5231587" cy="4198187"/>
          </a:xfrm>
          <a:custGeom>
            <a:avLst/>
            <a:gdLst/>
            <a:ahLst/>
            <a:cxnLst/>
            <a:rect r="r" b="b" t="t" l="l"/>
            <a:pathLst>
              <a:path h="4198187" w="5231587">
                <a:moveTo>
                  <a:pt x="0" y="0"/>
                </a:moveTo>
                <a:lnTo>
                  <a:pt x="5231587" y="0"/>
                </a:lnTo>
                <a:lnTo>
                  <a:pt x="5231587" y="4198186"/>
                </a:lnTo>
                <a:lnTo>
                  <a:pt x="0" y="41981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08801" y="3206302"/>
            <a:ext cx="4828093" cy="3874396"/>
          </a:xfrm>
          <a:custGeom>
            <a:avLst/>
            <a:gdLst/>
            <a:ahLst/>
            <a:cxnLst/>
            <a:rect r="r" b="b" t="t" l="l"/>
            <a:pathLst>
              <a:path h="3874396" w="4828093">
                <a:moveTo>
                  <a:pt x="0" y="0"/>
                </a:moveTo>
                <a:lnTo>
                  <a:pt x="4828094" y="0"/>
                </a:lnTo>
                <a:lnTo>
                  <a:pt x="4828094" y="3874396"/>
                </a:lnTo>
                <a:lnTo>
                  <a:pt x="0" y="3874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8) 3-input OR gate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2357" y="3203753"/>
            <a:ext cx="5991442" cy="3854144"/>
          </a:xfrm>
          <a:custGeom>
            <a:avLst/>
            <a:gdLst/>
            <a:ahLst/>
            <a:cxnLst/>
            <a:rect r="r" b="b" t="t" l="l"/>
            <a:pathLst>
              <a:path h="3854144" w="5991442">
                <a:moveTo>
                  <a:pt x="0" y="0"/>
                </a:moveTo>
                <a:lnTo>
                  <a:pt x="5991443" y="0"/>
                </a:lnTo>
                <a:lnTo>
                  <a:pt x="5991443" y="3854144"/>
                </a:lnTo>
                <a:lnTo>
                  <a:pt x="0" y="3854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661246" y="3238934"/>
            <a:ext cx="5300308" cy="4253334"/>
          </a:xfrm>
          <a:custGeom>
            <a:avLst/>
            <a:gdLst/>
            <a:ahLst/>
            <a:cxnLst/>
            <a:rect r="r" b="b" t="t" l="l"/>
            <a:pathLst>
              <a:path h="4253334" w="5300308">
                <a:moveTo>
                  <a:pt x="0" y="0"/>
                </a:moveTo>
                <a:lnTo>
                  <a:pt x="5300308" y="0"/>
                </a:lnTo>
                <a:lnTo>
                  <a:pt x="5300308" y="4253334"/>
                </a:lnTo>
                <a:lnTo>
                  <a:pt x="0" y="4253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57737" y="3159278"/>
            <a:ext cx="5399572" cy="4332990"/>
          </a:xfrm>
          <a:custGeom>
            <a:avLst/>
            <a:gdLst/>
            <a:ahLst/>
            <a:cxnLst/>
            <a:rect r="r" b="b" t="t" l="l"/>
            <a:pathLst>
              <a:path h="4332990" w="5399572">
                <a:moveTo>
                  <a:pt x="0" y="0"/>
                </a:moveTo>
                <a:lnTo>
                  <a:pt x="5399572" y="0"/>
                </a:lnTo>
                <a:lnTo>
                  <a:pt x="5399572" y="4332990"/>
                </a:lnTo>
                <a:lnTo>
                  <a:pt x="0" y="4332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8) 3-input OR gate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2357" y="3203753"/>
            <a:ext cx="5991442" cy="3854144"/>
          </a:xfrm>
          <a:custGeom>
            <a:avLst/>
            <a:gdLst/>
            <a:ahLst/>
            <a:cxnLst/>
            <a:rect r="r" b="b" t="t" l="l"/>
            <a:pathLst>
              <a:path h="3854144" w="5991442">
                <a:moveTo>
                  <a:pt x="0" y="0"/>
                </a:moveTo>
                <a:lnTo>
                  <a:pt x="5991443" y="0"/>
                </a:lnTo>
                <a:lnTo>
                  <a:pt x="5991443" y="3854144"/>
                </a:lnTo>
                <a:lnTo>
                  <a:pt x="0" y="3854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417690" y="3203753"/>
            <a:ext cx="4939141" cy="3963509"/>
          </a:xfrm>
          <a:custGeom>
            <a:avLst/>
            <a:gdLst/>
            <a:ahLst/>
            <a:cxnLst/>
            <a:rect r="r" b="b" t="t" l="l"/>
            <a:pathLst>
              <a:path h="3963509" w="4939141">
                <a:moveTo>
                  <a:pt x="0" y="0"/>
                </a:moveTo>
                <a:lnTo>
                  <a:pt x="4939142" y="0"/>
                </a:lnTo>
                <a:lnTo>
                  <a:pt x="4939142" y="3963509"/>
                </a:lnTo>
                <a:lnTo>
                  <a:pt x="0" y="3963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8807" y="3353700"/>
            <a:ext cx="5052687" cy="4054625"/>
          </a:xfrm>
          <a:custGeom>
            <a:avLst/>
            <a:gdLst/>
            <a:ahLst/>
            <a:cxnLst/>
            <a:rect r="r" b="b" t="t" l="l"/>
            <a:pathLst>
              <a:path h="4054625" w="5052687">
                <a:moveTo>
                  <a:pt x="0" y="0"/>
                </a:moveTo>
                <a:lnTo>
                  <a:pt x="5052686" y="0"/>
                </a:lnTo>
                <a:lnTo>
                  <a:pt x="5052686" y="4054625"/>
                </a:lnTo>
                <a:lnTo>
                  <a:pt x="0" y="40546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8) 3-input OR gate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2357" y="3203753"/>
            <a:ext cx="5991442" cy="3854144"/>
          </a:xfrm>
          <a:custGeom>
            <a:avLst/>
            <a:gdLst/>
            <a:ahLst/>
            <a:cxnLst/>
            <a:rect r="r" b="b" t="t" l="l"/>
            <a:pathLst>
              <a:path h="3854144" w="5991442">
                <a:moveTo>
                  <a:pt x="0" y="0"/>
                </a:moveTo>
                <a:lnTo>
                  <a:pt x="5991443" y="0"/>
                </a:lnTo>
                <a:lnTo>
                  <a:pt x="5991443" y="3854144"/>
                </a:lnTo>
                <a:lnTo>
                  <a:pt x="0" y="3854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649130" y="3416466"/>
            <a:ext cx="4888854" cy="3923155"/>
          </a:xfrm>
          <a:custGeom>
            <a:avLst/>
            <a:gdLst/>
            <a:ahLst/>
            <a:cxnLst/>
            <a:rect r="r" b="b" t="t" l="l"/>
            <a:pathLst>
              <a:path h="3923155" w="4888854">
                <a:moveTo>
                  <a:pt x="0" y="0"/>
                </a:moveTo>
                <a:lnTo>
                  <a:pt x="4888854" y="0"/>
                </a:lnTo>
                <a:lnTo>
                  <a:pt x="4888854" y="3923154"/>
                </a:lnTo>
                <a:lnTo>
                  <a:pt x="0" y="3923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18073" y="3203753"/>
            <a:ext cx="5347613" cy="4291294"/>
          </a:xfrm>
          <a:custGeom>
            <a:avLst/>
            <a:gdLst/>
            <a:ahLst/>
            <a:cxnLst/>
            <a:rect r="r" b="b" t="t" l="l"/>
            <a:pathLst>
              <a:path h="4291294" w="5347613">
                <a:moveTo>
                  <a:pt x="0" y="0"/>
                </a:moveTo>
                <a:lnTo>
                  <a:pt x="5347613" y="0"/>
                </a:lnTo>
                <a:lnTo>
                  <a:pt x="5347613" y="4291294"/>
                </a:lnTo>
                <a:lnTo>
                  <a:pt x="0" y="4291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8) 3-input OR gate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0078" y="3159278"/>
            <a:ext cx="7679739" cy="5417490"/>
          </a:xfrm>
          <a:custGeom>
            <a:avLst/>
            <a:gdLst/>
            <a:ahLst/>
            <a:cxnLst/>
            <a:rect r="r" b="b" t="t" l="l"/>
            <a:pathLst>
              <a:path h="5417490" w="7679739">
                <a:moveTo>
                  <a:pt x="0" y="0"/>
                </a:moveTo>
                <a:lnTo>
                  <a:pt x="7679739" y="0"/>
                </a:lnTo>
                <a:lnTo>
                  <a:pt x="7679739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690601" y="3035453"/>
            <a:ext cx="6622413" cy="5438273"/>
          </a:xfrm>
          <a:custGeom>
            <a:avLst/>
            <a:gdLst/>
            <a:ahLst/>
            <a:cxnLst/>
            <a:rect r="r" b="b" t="t" l="l"/>
            <a:pathLst>
              <a:path h="5438273" w="6622413">
                <a:moveTo>
                  <a:pt x="0" y="0"/>
                </a:moveTo>
                <a:lnTo>
                  <a:pt x="6622413" y="0"/>
                </a:lnTo>
                <a:lnTo>
                  <a:pt x="6622413" y="5438273"/>
                </a:lnTo>
                <a:lnTo>
                  <a:pt x="0" y="54382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DNF gate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041811" y="5723763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8599" y="3203753"/>
            <a:ext cx="6622413" cy="5438273"/>
          </a:xfrm>
          <a:custGeom>
            <a:avLst/>
            <a:gdLst/>
            <a:ahLst/>
            <a:cxnLst/>
            <a:rect r="r" b="b" t="t" l="l"/>
            <a:pathLst>
              <a:path h="5438273" w="6622413">
                <a:moveTo>
                  <a:pt x="0" y="0"/>
                </a:moveTo>
                <a:lnTo>
                  <a:pt x="6622413" y="0"/>
                </a:lnTo>
                <a:lnTo>
                  <a:pt x="6622413" y="5438273"/>
                </a:lnTo>
                <a:lnTo>
                  <a:pt x="0" y="54382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31922" y="1255270"/>
            <a:ext cx="7776502" cy="8776988"/>
          </a:xfrm>
          <a:custGeom>
            <a:avLst/>
            <a:gdLst/>
            <a:ahLst/>
            <a:cxnLst/>
            <a:rect r="r" b="b" t="t" l="l"/>
            <a:pathLst>
              <a:path h="8776988" w="7776502">
                <a:moveTo>
                  <a:pt x="0" y="0"/>
                </a:moveTo>
                <a:lnTo>
                  <a:pt x="7776502" y="0"/>
                </a:lnTo>
                <a:lnTo>
                  <a:pt x="7776502" y="8776988"/>
                </a:lnTo>
                <a:lnTo>
                  <a:pt x="0" y="8776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DNF gate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995" y="9398832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9323" y="3420577"/>
            <a:ext cx="10879123" cy="5593130"/>
          </a:xfrm>
          <a:custGeom>
            <a:avLst/>
            <a:gdLst/>
            <a:ahLst/>
            <a:cxnLst/>
            <a:rect r="r" b="b" t="t" l="l"/>
            <a:pathLst>
              <a:path h="5593130" w="10879123">
                <a:moveTo>
                  <a:pt x="0" y="0"/>
                </a:moveTo>
                <a:lnTo>
                  <a:pt x="10879123" y="0"/>
                </a:lnTo>
                <a:lnTo>
                  <a:pt x="10879123" y="5593130"/>
                </a:lnTo>
                <a:lnTo>
                  <a:pt x="0" y="55931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323" y="241226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Visualization Function: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041811" y="5723763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8599" y="3203753"/>
            <a:ext cx="6622413" cy="5438273"/>
          </a:xfrm>
          <a:custGeom>
            <a:avLst/>
            <a:gdLst/>
            <a:ahLst/>
            <a:cxnLst/>
            <a:rect r="r" b="b" t="t" l="l"/>
            <a:pathLst>
              <a:path h="5438273" w="6622413">
                <a:moveTo>
                  <a:pt x="0" y="0"/>
                </a:moveTo>
                <a:lnTo>
                  <a:pt x="6622413" y="0"/>
                </a:lnTo>
                <a:lnTo>
                  <a:pt x="6622413" y="5438273"/>
                </a:lnTo>
                <a:lnTo>
                  <a:pt x="0" y="54382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91412" y="1167433"/>
            <a:ext cx="6549840" cy="8821334"/>
          </a:xfrm>
          <a:custGeom>
            <a:avLst/>
            <a:gdLst/>
            <a:ahLst/>
            <a:cxnLst/>
            <a:rect r="r" b="b" t="t" l="l"/>
            <a:pathLst>
              <a:path h="8821334" w="6549840">
                <a:moveTo>
                  <a:pt x="0" y="0"/>
                </a:moveTo>
                <a:lnTo>
                  <a:pt x="6549840" y="0"/>
                </a:lnTo>
                <a:lnTo>
                  <a:pt x="6549840" y="8821334"/>
                </a:lnTo>
                <a:lnTo>
                  <a:pt x="0" y="882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DNF gate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041811" y="5723763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31056" y="2700827"/>
            <a:ext cx="10493090" cy="5726862"/>
          </a:xfrm>
          <a:custGeom>
            <a:avLst/>
            <a:gdLst/>
            <a:ahLst/>
            <a:cxnLst/>
            <a:rect r="r" b="b" t="t" l="l"/>
            <a:pathLst>
              <a:path h="5726862" w="10493090">
                <a:moveTo>
                  <a:pt x="0" y="0"/>
                </a:moveTo>
                <a:lnTo>
                  <a:pt x="10493090" y="0"/>
                </a:lnTo>
                <a:lnTo>
                  <a:pt x="10493090" y="5726862"/>
                </a:lnTo>
                <a:lnTo>
                  <a:pt x="0" y="57268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9323" y="3965802"/>
            <a:ext cx="5619512" cy="3196912"/>
          </a:xfrm>
          <a:custGeom>
            <a:avLst/>
            <a:gdLst/>
            <a:ahLst/>
            <a:cxnLst/>
            <a:rect r="r" b="b" t="t" l="l"/>
            <a:pathLst>
              <a:path h="3196912" w="5619512">
                <a:moveTo>
                  <a:pt x="0" y="0"/>
                </a:moveTo>
                <a:lnTo>
                  <a:pt x="5619512" y="0"/>
                </a:lnTo>
                <a:lnTo>
                  <a:pt x="5619512" y="3196912"/>
                </a:lnTo>
                <a:lnTo>
                  <a:pt x="0" y="3196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DNF gate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5085" y="7554823"/>
            <a:ext cx="5220135" cy="52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1"/>
              </a:lnSpc>
            </a:pPr>
            <a:r>
              <a:rPr lang="en-US" sz="147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0" tooltip="https://www.sciencedirect.com/science/article/pii/S0968000417301603"/>
              </a:rPr>
              <a:t>https://www.sciencedirect.com/science/article/pii/S0968000417301603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419055" y="5993778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35948" y="1769620"/>
            <a:ext cx="11652052" cy="7865135"/>
          </a:xfrm>
          <a:custGeom>
            <a:avLst/>
            <a:gdLst/>
            <a:ahLst/>
            <a:cxnLst/>
            <a:rect r="r" b="b" t="t" l="l"/>
            <a:pathLst>
              <a:path h="7865135" w="11652052">
                <a:moveTo>
                  <a:pt x="0" y="0"/>
                </a:moveTo>
                <a:lnTo>
                  <a:pt x="11652052" y="0"/>
                </a:lnTo>
                <a:lnTo>
                  <a:pt x="11652052" y="7865135"/>
                </a:lnTo>
                <a:lnTo>
                  <a:pt x="0" y="7865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DNF gate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74529" y="5672974"/>
            <a:ext cx="10061278" cy="7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0009" indent="-475005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Simulation function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419055" y="5993778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45824" y="1585100"/>
            <a:ext cx="8934683" cy="8347197"/>
          </a:xfrm>
          <a:custGeom>
            <a:avLst/>
            <a:gdLst/>
            <a:ahLst/>
            <a:cxnLst/>
            <a:rect r="r" b="b" t="t" l="l"/>
            <a:pathLst>
              <a:path h="8347197" w="8934683">
                <a:moveTo>
                  <a:pt x="0" y="0"/>
                </a:moveTo>
                <a:lnTo>
                  <a:pt x="8934683" y="0"/>
                </a:lnTo>
                <a:lnTo>
                  <a:pt x="8934683" y="8347197"/>
                </a:lnTo>
                <a:lnTo>
                  <a:pt x="0" y="83471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DNF gate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74529" y="5692024"/>
            <a:ext cx="10061278" cy="58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115" indent="-367057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Storing the concentrations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419055" y="5993778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10296" y="3353160"/>
            <a:ext cx="11074343" cy="5324787"/>
          </a:xfrm>
          <a:custGeom>
            <a:avLst/>
            <a:gdLst/>
            <a:ahLst/>
            <a:cxnLst/>
            <a:rect r="r" b="b" t="t" l="l"/>
            <a:pathLst>
              <a:path h="5324787" w="11074343">
                <a:moveTo>
                  <a:pt x="0" y="0"/>
                </a:moveTo>
                <a:lnTo>
                  <a:pt x="11074343" y="0"/>
                </a:lnTo>
                <a:lnTo>
                  <a:pt x="11074343" y="5324786"/>
                </a:lnTo>
                <a:lnTo>
                  <a:pt x="0" y="53247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DNF gate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74529" y="5682499"/>
            <a:ext cx="10061278" cy="71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830" indent="-453415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Plotting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219786" y="7763374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2324100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44468" y="2366202"/>
            <a:ext cx="8789804" cy="6557473"/>
          </a:xfrm>
          <a:custGeom>
            <a:avLst/>
            <a:gdLst/>
            <a:ahLst/>
            <a:cxnLst/>
            <a:rect r="r" b="b" t="t" l="l"/>
            <a:pathLst>
              <a:path h="6557473" w="8789804">
                <a:moveTo>
                  <a:pt x="0" y="0"/>
                </a:moveTo>
                <a:lnTo>
                  <a:pt x="8789804" y="0"/>
                </a:lnTo>
                <a:lnTo>
                  <a:pt x="8789804" y="6557472"/>
                </a:lnTo>
                <a:lnTo>
                  <a:pt x="0" y="65574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5152" y="-170305"/>
            <a:ext cx="1155769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9) 3-input DNF gate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55411" y="3997986"/>
            <a:ext cx="5478886" cy="3864951"/>
          </a:xfrm>
          <a:custGeom>
            <a:avLst/>
            <a:gdLst/>
            <a:ahLst/>
            <a:cxnLst/>
            <a:rect r="r" b="b" t="t" l="l"/>
            <a:pathLst>
              <a:path h="3864951" w="5478886">
                <a:moveTo>
                  <a:pt x="0" y="0"/>
                </a:moveTo>
                <a:lnTo>
                  <a:pt x="5478887" y="0"/>
                </a:lnTo>
                <a:lnTo>
                  <a:pt x="5478887" y="3864951"/>
                </a:lnTo>
                <a:lnTo>
                  <a:pt x="0" y="38649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5219786" y="50439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13834" y="3203753"/>
            <a:ext cx="8945466" cy="4611065"/>
          </a:xfrm>
          <a:custGeom>
            <a:avLst/>
            <a:gdLst/>
            <a:ahLst/>
            <a:cxnLst/>
            <a:rect r="r" b="b" t="t" l="l"/>
            <a:pathLst>
              <a:path h="4611065" w="8945466">
                <a:moveTo>
                  <a:pt x="0" y="0"/>
                </a:moveTo>
                <a:lnTo>
                  <a:pt x="8945466" y="0"/>
                </a:lnTo>
                <a:lnTo>
                  <a:pt x="8945466" y="4611065"/>
                </a:lnTo>
                <a:lnTo>
                  <a:pt x="0" y="46110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7835" y="2643677"/>
            <a:ext cx="7202578" cy="493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 novo protein design enables the creation of numerous components with consistent topology, supporting complex logic gates based on competitive binding.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Designed hydrogen bond networks provide specificity and diverse binding affinities, enabling cooperative and scalable assemblies.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0897" y="2774843"/>
            <a:ext cx="16510874" cy="493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CIPHR gates can directly control diverse protein functions (e.g., transcriptional regulation, enzyme reconstitution) and operate in various environments without additional machinery.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small size of DHDs and hyperstability make them suitable for mammalian cell engineering (e.g., T-cells) and circuit design.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system offers unlimited repertoire of building blocks from de novo design.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reactions representing each gate can be expressed of by using differential equations that can be solved computationally to further grasp the behavior of the reactants.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1277" y="2887729"/>
            <a:ext cx="15738023" cy="246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[1] Z. Chen et al., “De novo design of protein logic gates,” Science, vol. 368, no. 6486, pp. 78–84, Apr. 2020, doi: https://doi.org/10.1126/science.aay2790.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‌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C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70154" y="259320"/>
            <a:ext cx="5264788" cy="4114800"/>
          </a:xfrm>
          <a:custGeom>
            <a:avLst/>
            <a:gdLst/>
            <a:ahLst/>
            <a:cxnLst/>
            <a:rect r="r" b="b" t="t" l="l"/>
            <a:pathLst>
              <a:path h="4114800" w="5264788">
                <a:moveTo>
                  <a:pt x="0" y="0"/>
                </a:moveTo>
                <a:lnTo>
                  <a:pt x="5264788" y="0"/>
                </a:lnTo>
                <a:lnTo>
                  <a:pt x="526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48" y="7745758"/>
            <a:ext cx="3644996" cy="3754209"/>
          </a:xfrm>
          <a:custGeom>
            <a:avLst/>
            <a:gdLst/>
            <a:ahLst/>
            <a:cxnLst/>
            <a:rect r="r" b="b" t="t" l="l"/>
            <a:pathLst>
              <a:path h="3754209" w="3644996">
                <a:moveTo>
                  <a:pt x="0" y="0"/>
                </a:moveTo>
                <a:lnTo>
                  <a:pt x="3644995" y="0"/>
                </a:lnTo>
                <a:lnTo>
                  <a:pt x="3644995" y="3754209"/>
                </a:lnTo>
                <a:lnTo>
                  <a:pt x="0" y="3754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17846" y="4442270"/>
            <a:ext cx="12252309" cy="166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US" b="true" sz="12741">
                <a:solidFill>
                  <a:srgbClr val="FFFDF9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300606" y="327725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7"/>
                </a:lnTo>
                <a:lnTo>
                  <a:pt x="0" y="3066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23081" y="6556075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8" y="0"/>
                </a:lnTo>
                <a:lnTo>
                  <a:pt x="5472438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88" y="9712802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4729" y="3124858"/>
            <a:ext cx="8872198" cy="6387983"/>
          </a:xfrm>
          <a:custGeom>
            <a:avLst/>
            <a:gdLst/>
            <a:ahLst/>
            <a:cxnLst/>
            <a:rect r="r" b="b" t="t" l="l"/>
            <a:pathLst>
              <a:path h="6387983" w="8872198">
                <a:moveTo>
                  <a:pt x="0" y="0"/>
                </a:moveTo>
                <a:lnTo>
                  <a:pt x="8872199" y="0"/>
                </a:lnTo>
                <a:lnTo>
                  <a:pt x="8872199" y="6387983"/>
                </a:lnTo>
                <a:lnTo>
                  <a:pt x="0" y="63879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869919" y="5391883"/>
            <a:ext cx="6838505" cy="991088"/>
          </a:xfrm>
          <a:custGeom>
            <a:avLst/>
            <a:gdLst/>
            <a:ahLst/>
            <a:cxnLst/>
            <a:rect r="r" b="b" t="t" l="l"/>
            <a:pathLst>
              <a:path h="991088" w="6838505">
                <a:moveTo>
                  <a:pt x="0" y="0"/>
                </a:moveTo>
                <a:lnTo>
                  <a:pt x="6838505" y="0"/>
                </a:lnTo>
                <a:lnTo>
                  <a:pt x="6838505" y="991088"/>
                </a:lnTo>
                <a:lnTo>
                  <a:pt x="0" y="9910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729" y="2169920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Visualization Function: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77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20136">
            <a:off x="15909502" y="-889967"/>
            <a:ext cx="3597844" cy="4114800"/>
          </a:xfrm>
          <a:custGeom>
            <a:avLst/>
            <a:gdLst/>
            <a:ahLst/>
            <a:cxnLst/>
            <a:rect r="r" b="b" t="t" l="l"/>
            <a:pathLst>
              <a:path h="4114800" w="3597844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36219" y="-36596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1277" y="3470259"/>
            <a:ext cx="6779490" cy="5253671"/>
          </a:xfrm>
          <a:custGeom>
            <a:avLst/>
            <a:gdLst/>
            <a:ahLst/>
            <a:cxnLst/>
            <a:rect r="r" b="b" t="t" l="l"/>
            <a:pathLst>
              <a:path h="5253671" w="6779490">
                <a:moveTo>
                  <a:pt x="0" y="0"/>
                </a:moveTo>
                <a:lnTo>
                  <a:pt x="6779489" y="0"/>
                </a:lnTo>
                <a:lnTo>
                  <a:pt x="6779489" y="5253671"/>
                </a:lnTo>
                <a:lnTo>
                  <a:pt x="0" y="5253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571868" y="4772959"/>
            <a:ext cx="9136556" cy="2430827"/>
          </a:xfrm>
          <a:custGeom>
            <a:avLst/>
            <a:gdLst/>
            <a:ahLst/>
            <a:cxnLst/>
            <a:rect r="r" b="b" t="t" l="l"/>
            <a:pathLst>
              <a:path h="2430827" w="9136556">
                <a:moveTo>
                  <a:pt x="0" y="0"/>
                </a:moveTo>
                <a:lnTo>
                  <a:pt x="9136556" y="0"/>
                </a:lnTo>
                <a:lnTo>
                  <a:pt x="9136556" y="2430827"/>
                </a:lnTo>
                <a:lnTo>
                  <a:pt x="0" y="24308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5152" y="819150"/>
            <a:ext cx="11557696" cy="14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323" y="2280477"/>
            <a:ext cx="10061278" cy="7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2-input AND gate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DAGanSnXfEg</dc:identifier>
  <dcterms:modified xsi:type="dcterms:W3CDTF">2011-08-01T06:04:30Z</dcterms:modified>
  <cp:revision>1</cp:revision>
  <dc:title>Systems Biology Project - De novo design of protein logic gates</dc:title>
</cp:coreProperties>
</file>